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37"/>
  </p:notesMasterIdLst>
  <p:sldIdLst>
    <p:sldId id="256" r:id="rId2"/>
    <p:sldId id="286" r:id="rId3"/>
    <p:sldId id="287" r:id="rId4"/>
    <p:sldId id="257" r:id="rId5"/>
    <p:sldId id="258" r:id="rId6"/>
    <p:sldId id="259" r:id="rId7"/>
    <p:sldId id="285" r:id="rId8"/>
    <p:sldId id="283" r:id="rId9"/>
    <p:sldId id="261" r:id="rId10"/>
    <p:sldId id="265" r:id="rId11"/>
    <p:sldId id="262" r:id="rId12"/>
    <p:sldId id="267" r:id="rId13"/>
    <p:sldId id="269" r:id="rId14"/>
    <p:sldId id="264" r:id="rId15"/>
    <p:sldId id="268" r:id="rId16"/>
    <p:sldId id="282" r:id="rId17"/>
    <p:sldId id="280" r:id="rId18"/>
    <p:sldId id="279" r:id="rId19"/>
    <p:sldId id="277" r:id="rId20"/>
    <p:sldId id="278" r:id="rId21"/>
    <p:sldId id="289" r:id="rId22"/>
    <p:sldId id="290" r:id="rId23"/>
    <p:sldId id="291" r:id="rId24"/>
    <p:sldId id="281" r:id="rId25"/>
    <p:sldId id="284" r:id="rId26"/>
    <p:sldId id="270" r:id="rId27"/>
    <p:sldId id="271" r:id="rId28"/>
    <p:sldId id="274" r:id="rId29"/>
    <p:sldId id="275" r:id="rId30"/>
    <p:sldId id="276" r:id="rId31"/>
    <p:sldId id="272" r:id="rId32"/>
    <p:sldId id="295" r:id="rId33"/>
    <p:sldId id="292" r:id="rId34"/>
    <p:sldId id="293" r:id="rId35"/>
    <p:sldId id="294" r:id="rId36"/>
  </p:sldIdLst>
  <p:sldSz cx="9144000" cy="6858000" type="screen4x3"/>
  <p:notesSz cx="6858000" cy="9144000"/>
  <p:defaultTextStyle>
    <a:defPPr>
      <a:defRPr lang="es-MX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entury Gothic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entury Gothic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entury Gothic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entury Gothic" pitchFamily="-72" charset="0"/>
        <a:ea typeface="ＭＳ Ｐゴシック" pitchFamily="-72" charset="-128"/>
        <a:cs typeface="ＭＳ Ｐゴシック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2859" autoAdjust="0"/>
    <p:restoredTop sz="94660"/>
  </p:normalViewPr>
  <p:slideViewPr>
    <p:cSldViewPr>
      <p:cViewPr>
        <p:scale>
          <a:sx n="100" d="100"/>
          <a:sy n="100" d="100"/>
        </p:scale>
        <p:origin x="-1424" y="456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D124D8-9278-4E84-BA6E-D76FE55AAD17}" type="datetime1">
              <a:rPr lang="es-ES_tradnl"/>
              <a:pPr>
                <a:defRPr/>
              </a:pPr>
              <a:t>15/4/13</a:t>
            </a:fld>
            <a:endParaRPr lang="es-ES_tradnl"/>
          </a:p>
        </p:txBody>
      </p:sp>
      <p:sp>
        <p:nvSpPr>
          <p:cNvPr id="14340" name="Placeholder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E3681C-2B74-4D9F-88A3-D45B63634EB4}" type="slidenum">
              <a:rPr lang="es-ES_tradnl"/>
              <a:pPr>
                <a:defRPr/>
              </a:pPr>
              <a:t>‹Nr.›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72" charset="0"/>
        <a:ea typeface="ＭＳ Ｐゴシック" pitchFamily="-72" charset="-128"/>
        <a:cs typeface="ＭＳ Ｐゴシック" pitchFamily="-7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72" charset="0"/>
        <a:ea typeface="ＭＳ Ｐゴシック" pitchFamily="-7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72" charset="0"/>
        <a:ea typeface="ＭＳ Ｐゴシック" pitchFamily="-7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72" charset="0"/>
        <a:ea typeface="ＭＳ Ｐゴシック" pitchFamily="-7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-72" charset="0"/>
        <a:ea typeface="ＭＳ Ｐゴシック" pitchFamily="-7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8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4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Placeholder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Placeholder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5" name="Rounded Rectangle 4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7712075" y="3136900"/>
            <a:ext cx="911225" cy="2074863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446088" y="3055938"/>
            <a:ext cx="6946900" cy="2244725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541338" y="4559300"/>
            <a:ext cx="6756400" cy="663575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539750" y="3140075"/>
            <a:ext cx="6759575" cy="207645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FFE70-090C-4C30-A7D9-D2977B142DBF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688" y="4625975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5734D34A-A836-4022-A646-2178D8D9B790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3DCF4-2D9D-4E8C-85F9-6BEFCD7CCB9F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DE11C-9E1A-4B56-B3B6-903198728912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61175" y="228600"/>
            <a:ext cx="1860550" cy="6122988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954838" y="350838"/>
            <a:ext cx="1673225" cy="587692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D46FA-2239-4EA0-95FA-8012C0D2EAE0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A3AEE-6E9D-4E45-B15C-996CCDE3424D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3C2DD-B77E-461C-B836-63293F2F0B78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FADE9-5A09-41F6-967E-F9776BE13230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2B0E3-500B-466E-B5BD-BE132867729A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0C681-24DF-4512-B7DC-9D933F587C4B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5" name="Rounded Rectangle 4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568325" y="3048000"/>
            <a:ext cx="8032750" cy="2244725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676275" y="4541838"/>
            <a:ext cx="7816850" cy="663575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676275" y="3124200"/>
            <a:ext cx="7816850" cy="2078038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D0CFD-7B2C-4E53-886B-6D789F0A9CC7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29A6D-E51E-494E-AB67-5EE55CD6368F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12B52-E029-4586-BDA5-B25CC375681C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092BF-9E42-40E4-84E3-DDA909BD1978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556AF-EF6E-4E87-9A20-495A2CCFC9B3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7DFA7-C9BB-4087-A1D6-5D6E128A2C57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CF978-6D85-46C9-B103-DB329356488B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9CA35-E1CF-4C19-A332-8301F0786AEC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3" name="Rounded Rectangle 2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AE2B5-650C-4778-B081-777EB6C28E59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082B1-E30F-49BC-9D14-FBD8956CDF4D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6" name="Rounded Rectangle 5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676275" y="1643063"/>
            <a:ext cx="2484438" cy="3233737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/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C0CDA-B20F-4985-B1C1-49F9728B1AE0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2469F-C355-4CEE-BA30-3648E928899C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6" name="Rounded Rectangle 5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762000" y="5029200"/>
            <a:ext cx="7600950" cy="1203325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914400" y="5638800"/>
            <a:ext cx="7327900" cy="452438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4838" y="5075238"/>
            <a:ext cx="7947025" cy="1096962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40EF7-5E60-4EF4-98C0-29259B192ACB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A3A67-4B3F-4CC5-BDFB-D964D2323747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 useBgFill="1">
        <p:nvSpPr>
          <p:cNvPr id="7" name="Rounded Rectangle 6"/>
          <p:cNvSpPr/>
          <p:nvPr/>
        </p:nvSpPr>
        <p:spPr>
          <a:xfrm>
            <a:off x="92075" y="101600"/>
            <a:ext cx="8959850" cy="6664325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526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2F8D3CB-0AAC-4D86-AFEB-F04583877025}" type="datetimeFigureOut">
              <a:rPr lang="es-MX"/>
              <a:pPr>
                <a:defRPr/>
              </a:pPr>
              <a:t>15/4/13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61D9FAF-AE4B-42DB-8B1B-AD636732B6E7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373063" y="373063"/>
            <a:ext cx="8380412" cy="1117600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450" y="407988"/>
            <a:ext cx="8261350" cy="10398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"/>
              <a:t>Clic para editar título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4" r:id="rId3"/>
    <p:sldLayoutId id="2147483671" r:id="rId4"/>
    <p:sldLayoutId id="2147483670" r:id="rId5"/>
    <p:sldLayoutId id="2147483669" r:id="rId6"/>
    <p:sldLayoutId id="2147483675" r:id="rId7"/>
    <p:sldLayoutId id="2147483676" r:id="rId8"/>
    <p:sldLayoutId id="2147483677" r:id="rId9"/>
    <p:sldLayoutId id="2147483668" r:id="rId10"/>
    <p:sldLayoutId id="2147483678" r:id="rId11"/>
    <p:sldLayoutId id="214748366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00" kern="1200" cap="all">
          <a:solidFill>
            <a:srgbClr val="D67C02"/>
          </a:solidFill>
          <a:latin typeface="+mj-lt"/>
          <a:ea typeface="ＭＳ Ｐゴシック" pitchFamily="-72" charset="-128"/>
          <a:cs typeface="ＭＳ Ｐゴシック" pitchFamily="-7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00">
          <a:solidFill>
            <a:srgbClr val="D67C02"/>
          </a:solidFill>
          <a:latin typeface="Book Antiqua" pitchFamily="-72" charset="0"/>
          <a:ea typeface="ＭＳ Ｐゴシック" pitchFamily="-72" charset="-128"/>
          <a:cs typeface="ＭＳ Ｐゴシック" pitchFamily="-7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00">
          <a:solidFill>
            <a:srgbClr val="D67C02"/>
          </a:solidFill>
          <a:latin typeface="Book Antiqua" pitchFamily="-72" charset="0"/>
          <a:ea typeface="ＭＳ Ｐゴシック" pitchFamily="-72" charset="-128"/>
          <a:cs typeface="ＭＳ Ｐゴシック" pitchFamily="-7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00">
          <a:solidFill>
            <a:srgbClr val="D67C02"/>
          </a:solidFill>
          <a:latin typeface="Book Antiqua" pitchFamily="-72" charset="0"/>
          <a:ea typeface="ＭＳ Ｐゴシック" pitchFamily="-72" charset="-128"/>
          <a:cs typeface="ＭＳ Ｐゴシック" pitchFamily="-7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00">
          <a:solidFill>
            <a:srgbClr val="D67C02"/>
          </a:solidFill>
          <a:latin typeface="Book Antiqua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500">
          <a:solidFill>
            <a:srgbClr val="D67C02"/>
          </a:solidFill>
          <a:latin typeface="Book Antiqua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500">
          <a:solidFill>
            <a:srgbClr val="D67C02"/>
          </a:solidFill>
          <a:latin typeface="Book Antiqua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500">
          <a:solidFill>
            <a:srgbClr val="D67C02"/>
          </a:solidFill>
          <a:latin typeface="Book Antiqua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500">
          <a:solidFill>
            <a:srgbClr val="D67C02"/>
          </a:solidFill>
          <a:latin typeface="Book Antiqua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2400" kern="1200">
          <a:solidFill>
            <a:schemeClr val="tx2"/>
          </a:solidFill>
          <a:latin typeface="+mn-lt"/>
          <a:ea typeface="ＭＳ Ｐゴシック" pitchFamily="-72" charset="-128"/>
          <a:cs typeface="ＭＳ Ｐゴシック" pitchFamily="-72" charset="-128"/>
        </a:defRPr>
      </a:lvl1pPr>
      <a:lvl2pPr marL="63976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itchFamily="-72" charset="0"/>
        <a:buChar char="•"/>
        <a:defRPr sz="2000" kern="1200">
          <a:solidFill>
            <a:schemeClr val="tx2"/>
          </a:solidFill>
          <a:latin typeface="+mn-lt"/>
          <a:ea typeface="ＭＳ Ｐゴシック" pitchFamily="-72" charset="-128"/>
          <a:cs typeface="+mn-cs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rgbClr val="71685C"/>
        </a:buClr>
        <a:buFont typeface="Arial" pitchFamily="-72" charset="0"/>
        <a:buChar char="•"/>
        <a:defRPr kern="1200">
          <a:solidFill>
            <a:schemeClr val="tx2"/>
          </a:solidFill>
          <a:latin typeface="+mn-lt"/>
          <a:ea typeface="ＭＳ Ｐゴシック" pitchFamily="-72" charset="-128"/>
          <a:cs typeface="+mn-cs"/>
        </a:defRPr>
      </a:lvl3pPr>
      <a:lvl4pPr marL="1279525" indent="-228600" algn="l" rtl="0" eaLnBrk="0" fontAlgn="base" hangingPunct="0">
        <a:spcBef>
          <a:spcPct val="20000"/>
        </a:spcBef>
        <a:spcAft>
          <a:spcPct val="0"/>
        </a:spcAft>
        <a:buClr>
          <a:srgbClr val="64A73B"/>
        </a:buClr>
        <a:buFont typeface="Arial" pitchFamily="-72" charset="0"/>
        <a:buChar char="•"/>
        <a:defRPr sz="1600" kern="1200">
          <a:solidFill>
            <a:schemeClr val="tx2"/>
          </a:solidFill>
          <a:latin typeface="+mn-lt"/>
          <a:ea typeface="ＭＳ Ｐゴシック" pitchFamily="-72" charset="-128"/>
          <a:cs typeface="+mn-cs"/>
        </a:defRPr>
      </a:lvl4pPr>
      <a:lvl5pPr marL="1554163" indent="-228600" algn="l" rtl="0" eaLnBrk="0" fontAlgn="base" hangingPunct="0">
        <a:spcBef>
          <a:spcPct val="20000"/>
        </a:spcBef>
        <a:spcAft>
          <a:spcPct val="0"/>
        </a:spcAft>
        <a:buClr>
          <a:srgbClr val="EB5605"/>
        </a:buClr>
        <a:buFont typeface="Arial" pitchFamily="-72" charset="0"/>
        <a:buChar char="•"/>
        <a:defRPr sz="1600" kern="1200">
          <a:solidFill>
            <a:schemeClr val="tx2"/>
          </a:solidFill>
          <a:latin typeface="+mn-lt"/>
          <a:ea typeface="ＭＳ Ｐゴシック" pitchFamily="-72" charset="-128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42938" y="4648200"/>
            <a:ext cx="6553200" cy="1301750"/>
          </a:xfrm>
        </p:spPr>
        <p:txBody>
          <a:bodyPr/>
          <a:lstStyle/>
          <a:p>
            <a:pPr eaLnBrk="1" hangingPunct="1">
              <a:defRPr/>
            </a:pPr>
            <a:r>
              <a:rPr lang="es-MX" b="1" cap="none" smtClean="0"/>
              <a:t>REDISTRITACIÓN: FRONTERAS QUE FAVORECEN AL PRD</a:t>
            </a: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04838" y="3227388"/>
            <a:ext cx="6629400" cy="12192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sz="3200" dirty="0" smtClean="0">
                <a:ea typeface="+mj-ea"/>
                <a:cs typeface="+mj-cs"/>
              </a:rPr>
              <a:t>Para inclinar la balanza hacia la izquierda</a:t>
            </a:r>
            <a:endParaRPr lang="es-MX" sz="3200" dirty="0">
              <a:ea typeface="+mj-ea"/>
              <a:cs typeface="+mj-cs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39750" y="5516563"/>
            <a:ext cx="6192838" cy="9159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Leticia Ramírez Vargas	 	</a:t>
            </a:r>
            <a:r>
              <a:rPr lang="es-MX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leticiar.vargas@gmail.com</a:t>
            </a:r>
            <a:endParaRPr lang="es-MX" sz="1800" dirty="0">
              <a:solidFill>
                <a:schemeClr val="accent1">
                  <a:lumMod val="50000"/>
                </a:schemeClr>
              </a:solidFill>
              <a:latin typeface="+mj-lt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Mónica </a:t>
            </a:r>
            <a:r>
              <a:rPr lang="es-MX" sz="18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Meltis</a:t>
            </a: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 </a:t>
            </a:r>
            <a:r>
              <a:rPr lang="es-MX" sz="18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Véjar</a:t>
            </a: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	 	</a:t>
            </a:r>
            <a:r>
              <a:rPr lang="es-MX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monicameltis@gmail.com</a:t>
            </a:r>
            <a:endParaRPr lang="es-MX" sz="1800" dirty="0">
              <a:solidFill>
                <a:schemeClr val="accent1">
                  <a:lumMod val="50000"/>
                </a:schemeClr>
              </a:solidFill>
              <a:latin typeface="+mj-lt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Daniela </a:t>
            </a:r>
            <a:r>
              <a:rPr lang="es-MX" sz="18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Philipson</a:t>
            </a: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 García	 	</a:t>
            </a:r>
            <a:r>
              <a:rPr lang="es-MX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danielaphilipson@gmail.com</a:t>
            </a:r>
            <a:endParaRPr lang="es-MX" sz="1800" dirty="0">
              <a:solidFill>
                <a:schemeClr val="accent1">
                  <a:lumMod val="50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5113" y="6283325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margen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86000"/>
            <a:ext cx="7010400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Elipse"/>
          <p:cNvSpPr/>
          <p:nvPr/>
        </p:nvSpPr>
        <p:spPr>
          <a:xfrm>
            <a:off x="1676400" y="3276600"/>
            <a:ext cx="1600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6 Elipse"/>
          <p:cNvSpPr/>
          <p:nvPr/>
        </p:nvSpPr>
        <p:spPr>
          <a:xfrm>
            <a:off x="3657600" y="3276600"/>
            <a:ext cx="1600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6 Elipse"/>
          <p:cNvSpPr/>
          <p:nvPr/>
        </p:nvSpPr>
        <p:spPr>
          <a:xfrm>
            <a:off x="1676400" y="5257800"/>
            <a:ext cx="1600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" name="6 Elipse"/>
          <p:cNvSpPr/>
          <p:nvPr/>
        </p:nvSpPr>
        <p:spPr>
          <a:xfrm>
            <a:off x="3733800" y="5257800"/>
            <a:ext cx="1600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" name="3 Medio marco"/>
          <p:cNvSpPr/>
          <p:nvPr/>
        </p:nvSpPr>
        <p:spPr>
          <a:xfrm>
            <a:off x="411163" y="17145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35847" name="4 CuadroTexto"/>
          <p:cNvSpPr txBox="1">
            <a:spLocks noChangeArrowheads="1"/>
          </p:cNvSpPr>
          <p:nvPr/>
        </p:nvSpPr>
        <p:spPr bwMode="auto">
          <a:xfrm>
            <a:off x="411163" y="1700213"/>
            <a:ext cx="6904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Análisis de Datos con STATA 2006</a:t>
            </a:r>
          </a:p>
        </p:txBody>
      </p:sp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35849" name="Text Box 10"/>
          <p:cNvSpPr txBox="1">
            <a:spLocks noChangeArrowheads="1"/>
          </p:cNvSpPr>
          <p:nvPr/>
        </p:nvSpPr>
        <p:spPr bwMode="auto">
          <a:xfrm>
            <a:off x="3200400" y="5257800"/>
            <a:ext cx="685800" cy="5191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2800">
                <a:solidFill>
                  <a:schemeClr val="hlink"/>
                </a:solidFill>
              </a:rPr>
              <a:t>&gt;</a:t>
            </a:r>
            <a:endParaRPr lang="es-ES_tradnl" sz="1800"/>
          </a:p>
        </p:txBody>
      </p:sp>
      <p:sp>
        <p:nvSpPr>
          <p:cNvPr id="35850" name="Text Box 11"/>
          <p:cNvSpPr txBox="1">
            <a:spLocks noChangeArrowheads="1"/>
          </p:cNvSpPr>
          <p:nvPr/>
        </p:nvSpPr>
        <p:spPr bwMode="auto">
          <a:xfrm>
            <a:off x="3124200" y="3200400"/>
            <a:ext cx="685800" cy="5191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2800">
                <a:solidFill>
                  <a:schemeClr val="hlink"/>
                </a:solidFill>
              </a:rPr>
              <a:t>&gt;</a:t>
            </a:r>
            <a:endParaRPr lang="es-ES_tradnl" sz="1800"/>
          </a:p>
        </p:txBody>
      </p:sp>
      <p:pic>
        <p:nvPicPr>
          <p:cNvPr id="3585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>
                <a:solidFill>
                  <a:schemeClr val="accent1">
                    <a:lumMod val="75000"/>
                  </a:schemeClr>
                </a:solidFill>
                <a:ea typeface="+mj-ea"/>
                <a:cs typeface="+mj-cs"/>
              </a:rPr>
              <a:t>procedimiento</a:t>
            </a:r>
            <a:endParaRPr lang="es-MX" dirty="0">
              <a:solidFill>
                <a:schemeClr val="accent1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37890" name="6 Marcador de contenido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47800" y="1676400"/>
            <a:ext cx="5943600" cy="5029200"/>
          </a:xfrm>
        </p:spPr>
      </p:pic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381000" y="457200"/>
            <a:ext cx="82613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39938" name="Picture 1029" descr="distrito 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133600"/>
            <a:ext cx="416083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1030" descr="distrito 29 200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2133600"/>
            <a:ext cx="4495800" cy="413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dio marco"/>
          <p:cNvSpPr/>
          <p:nvPr/>
        </p:nvSpPr>
        <p:spPr>
          <a:xfrm>
            <a:off x="152400" y="16764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39942" name="4 CuadroTexto"/>
          <p:cNvSpPr txBox="1">
            <a:spLocks noChangeArrowheads="1"/>
          </p:cNvSpPr>
          <p:nvPr/>
        </p:nvSpPr>
        <p:spPr bwMode="auto">
          <a:xfrm>
            <a:off x="152400" y="1676400"/>
            <a:ext cx="482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Distrito 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381000" y="457200"/>
            <a:ext cx="82613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41986" name="Picture 5" descr="Distrito 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4724400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6" descr="Distrito 39 200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2209800"/>
            <a:ext cx="4343400" cy="383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dio marco"/>
          <p:cNvSpPr/>
          <p:nvPr/>
        </p:nvSpPr>
        <p:spPr>
          <a:xfrm>
            <a:off x="0" y="16764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41990" name="4 CuadroTexto"/>
          <p:cNvSpPr txBox="1">
            <a:spLocks noChangeArrowheads="1"/>
          </p:cNvSpPr>
          <p:nvPr/>
        </p:nvSpPr>
        <p:spPr bwMode="auto">
          <a:xfrm>
            <a:off x="152400" y="1676400"/>
            <a:ext cx="482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Distrito 39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gh06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44035" name="8 CuadroTexto"/>
          <p:cNvSpPr txBox="1">
            <a:spLocks noChangeArrowheads="1"/>
          </p:cNvSpPr>
          <p:nvPr/>
        </p:nvSpPr>
        <p:spPr bwMode="auto">
          <a:xfrm>
            <a:off x="228600" y="1752600"/>
            <a:ext cx="53292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1800" b="1">
                <a:solidFill>
                  <a:srgbClr val="354675"/>
                </a:solidFill>
              </a:rPr>
              <a:t>24 </a:t>
            </a:r>
            <a:r>
              <a:rPr lang="es-MX" sz="1800">
                <a:solidFill>
                  <a:srgbClr val="354675"/>
                </a:solidFill>
              </a:rPr>
              <a:t>Distritos ganados</a:t>
            </a:r>
            <a:r>
              <a:rPr lang="es-MX" sz="1800" b="1">
                <a:solidFill>
                  <a:srgbClr val="354675"/>
                </a:solidFill>
              </a:rPr>
              <a:t> </a:t>
            </a:r>
            <a:r>
              <a:rPr lang="es-MX" sz="1800">
                <a:solidFill>
                  <a:srgbClr val="354675"/>
                </a:solidFill>
              </a:rPr>
              <a:t>por</a:t>
            </a:r>
            <a:r>
              <a:rPr lang="es-MX" sz="1800" b="1">
                <a:solidFill>
                  <a:srgbClr val="354675"/>
                </a:solidFill>
              </a:rPr>
              <a:t> PRD</a:t>
            </a:r>
          </a:p>
        </p:txBody>
      </p:sp>
      <p:sp>
        <p:nvSpPr>
          <p:cNvPr id="3" name="6 Elipse"/>
          <p:cNvSpPr/>
          <p:nvPr/>
        </p:nvSpPr>
        <p:spPr>
          <a:xfrm>
            <a:off x="6172200" y="4343400"/>
            <a:ext cx="4318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6 Elipse"/>
          <p:cNvSpPr/>
          <p:nvPr/>
        </p:nvSpPr>
        <p:spPr>
          <a:xfrm>
            <a:off x="8305800" y="4267200"/>
            <a:ext cx="4318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4403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Estrella de 5 puntas 65"/>
          <p:cNvSpPr/>
          <p:nvPr/>
        </p:nvSpPr>
        <p:spPr>
          <a:xfrm>
            <a:off x="9144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7" name="Estrella de 5 puntas 66"/>
          <p:cNvSpPr/>
          <p:nvPr/>
        </p:nvSpPr>
        <p:spPr>
          <a:xfrm>
            <a:off x="10668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8" name="Estrella de 5 puntas 67"/>
          <p:cNvSpPr/>
          <p:nvPr/>
        </p:nvSpPr>
        <p:spPr>
          <a:xfrm>
            <a:off x="12954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9" name="Estrella de 5 puntas 68"/>
          <p:cNvSpPr/>
          <p:nvPr/>
        </p:nvSpPr>
        <p:spPr>
          <a:xfrm>
            <a:off x="15240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0" name="Estrella de 5 puntas 69"/>
          <p:cNvSpPr/>
          <p:nvPr/>
        </p:nvSpPr>
        <p:spPr>
          <a:xfrm>
            <a:off x="17526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1" name="Estrella de 5 puntas 70"/>
          <p:cNvSpPr/>
          <p:nvPr/>
        </p:nvSpPr>
        <p:spPr>
          <a:xfrm>
            <a:off x="19812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2" name="Estrella de 5 puntas 71"/>
          <p:cNvSpPr/>
          <p:nvPr/>
        </p:nvSpPr>
        <p:spPr>
          <a:xfrm>
            <a:off x="25908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3" name="Estrella de 5 puntas 72"/>
          <p:cNvSpPr/>
          <p:nvPr/>
        </p:nvSpPr>
        <p:spPr>
          <a:xfrm>
            <a:off x="29718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4" name="Estrella de 5 puntas 73"/>
          <p:cNvSpPr/>
          <p:nvPr/>
        </p:nvSpPr>
        <p:spPr>
          <a:xfrm>
            <a:off x="32004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5" name="Estrella de 5 puntas 74"/>
          <p:cNvSpPr/>
          <p:nvPr/>
        </p:nvSpPr>
        <p:spPr>
          <a:xfrm>
            <a:off x="34290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6" name="Estrella de 5 puntas 75"/>
          <p:cNvSpPr/>
          <p:nvPr/>
        </p:nvSpPr>
        <p:spPr>
          <a:xfrm>
            <a:off x="36576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7" name="Estrella de 5 puntas 76"/>
          <p:cNvSpPr/>
          <p:nvPr/>
        </p:nvSpPr>
        <p:spPr>
          <a:xfrm>
            <a:off x="38862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8" name="Estrella de 5 puntas 77"/>
          <p:cNvSpPr/>
          <p:nvPr/>
        </p:nvSpPr>
        <p:spPr>
          <a:xfrm>
            <a:off x="41148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9" name="Estrella de 5 puntas 78"/>
          <p:cNvSpPr/>
          <p:nvPr/>
        </p:nvSpPr>
        <p:spPr>
          <a:xfrm>
            <a:off x="43434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0" name="Estrella de 5 puntas 79"/>
          <p:cNvSpPr/>
          <p:nvPr/>
        </p:nvSpPr>
        <p:spPr>
          <a:xfrm>
            <a:off x="45720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1" name="Estrella de 5 puntas 80"/>
          <p:cNvSpPr/>
          <p:nvPr/>
        </p:nvSpPr>
        <p:spPr>
          <a:xfrm>
            <a:off x="48006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2" name="Estrella de 5 puntas 81"/>
          <p:cNvSpPr/>
          <p:nvPr/>
        </p:nvSpPr>
        <p:spPr>
          <a:xfrm>
            <a:off x="50292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3" name="Estrella de 5 puntas 82"/>
          <p:cNvSpPr/>
          <p:nvPr/>
        </p:nvSpPr>
        <p:spPr>
          <a:xfrm>
            <a:off x="52578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4" name="Estrella de 5 puntas 83"/>
          <p:cNvSpPr/>
          <p:nvPr/>
        </p:nvSpPr>
        <p:spPr>
          <a:xfrm>
            <a:off x="54864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5" name="Estrella de 5 puntas 84"/>
          <p:cNvSpPr/>
          <p:nvPr/>
        </p:nvSpPr>
        <p:spPr>
          <a:xfrm>
            <a:off x="57150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6" name="Estrella de 5 puntas 85"/>
          <p:cNvSpPr/>
          <p:nvPr/>
        </p:nvSpPr>
        <p:spPr>
          <a:xfrm>
            <a:off x="59436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7" name="Estrella de 5 puntas 86"/>
          <p:cNvSpPr/>
          <p:nvPr/>
        </p:nvSpPr>
        <p:spPr>
          <a:xfrm>
            <a:off x="61722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8" name="Estrella de 5 puntas 87"/>
          <p:cNvSpPr/>
          <p:nvPr/>
        </p:nvSpPr>
        <p:spPr>
          <a:xfrm>
            <a:off x="6400800" y="3810000"/>
            <a:ext cx="152400" cy="152400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1" name="Estrella de 5 puntas 90"/>
          <p:cNvSpPr/>
          <p:nvPr/>
        </p:nvSpPr>
        <p:spPr>
          <a:xfrm>
            <a:off x="8458200" y="3810000"/>
            <a:ext cx="152400" cy="152400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dio marco"/>
          <p:cNvSpPr/>
          <p:nvPr/>
        </p:nvSpPr>
        <p:spPr>
          <a:xfrm>
            <a:off x="411163" y="17145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46082" name="4 CuadroTexto"/>
          <p:cNvSpPr txBox="1">
            <a:spLocks noChangeArrowheads="1"/>
          </p:cNvSpPr>
          <p:nvPr/>
        </p:nvSpPr>
        <p:spPr bwMode="auto">
          <a:xfrm>
            <a:off x="411163" y="1700213"/>
            <a:ext cx="5837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Análisis de Datos con STATA 2006</a:t>
            </a:r>
          </a:p>
        </p:txBody>
      </p:sp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46084" name="Picture 5" descr="margenes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438400"/>
            <a:ext cx="6604000" cy="362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Elipse"/>
          <p:cNvSpPr/>
          <p:nvPr/>
        </p:nvSpPr>
        <p:spPr>
          <a:xfrm>
            <a:off x="1752600" y="3429000"/>
            <a:ext cx="1600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6 Elipse"/>
          <p:cNvSpPr/>
          <p:nvPr/>
        </p:nvSpPr>
        <p:spPr>
          <a:xfrm>
            <a:off x="3810000" y="3429000"/>
            <a:ext cx="1600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6 Elipse"/>
          <p:cNvSpPr/>
          <p:nvPr/>
        </p:nvSpPr>
        <p:spPr>
          <a:xfrm>
            <a:off x="1752600" y="5486400"/>
            <a:ext cx="1600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" name="6 Elipse"/>
          <p:cNvSpPr/>
          <p:nvPr/>
        </p:nvSpPr>
        <p:spPr>
          <a:xfrm>
            <a:off x="3886200" y="5486400"/>
            <a:ext cx="1600200" cy="457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089" name="Text Box 10"/>
          <p:cNvSpPr txBox="1">
            <a:spLocks noChangeArrowheads="1"/>
          </p:cNvSpPr>
          <p:nvPr/>
        </p:nvSpPr>
        <p:spPr bwMode="auto">
          <a:xfrm>
            <a:off x="3200400" y="3352800"/>
            <a:ext cx="685800" cy="5191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2800">
                <a:solidFill>
                  <a:schemeClr val="hlink"/>
                </a:solidFill>
              </a:rPr>
              <a:t>&lt;</a:t>
            </a:r>
            <a:endParaRPr lang="es-ES_tradnl" sz="1800"/>
          </a:p>
        </p:txBody>
      </p:sp>
      <p:sp>
        <p:nvSpPr>
          <p:cNvPr id="46090" name="Text Box 11"/>
          <p:cNvSpPr txBox="1">
            <a:spLocks noChangeArrowheads="1"/>
          </p:cNvSpPr>
          <p:nvPr/>
        </p:nvSpPr>
        <p:spPr bwMode="auto">
          <a:xfrm>
            <a:off x="3276600" y="5486400"/>
            <a:ext cx="685800" cy="5191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2800">
                <a:solidFill>
                  <a:schemeClr val="hlink"/>
                </a:solidFill>
              </a:rPr>
              <a:t>&lt;</a:t>
            </a:r>
            <a:endParaRPr lang="es-ES_tradnl" sz="1800"/>
          </a:p>
        </p:txBody>
      </p:sp>
      <p:pic>
        <p:nvPicPr>
          <p:cNvPr id="4609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4" name="3 Medio marco"/>
          <p:cNvSpPr/>
          <p:nvPr/>
        </p:nvSpPr>
        <p:spPr>
          <a:xfrm>
            <a:off x="304800" y="1676400"/>
            <a:ext cx="7924800" cy="4572000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48131" name="4 CuadroTexto"/>
          <p:cNvSpPr txBox="1">
            <a:spLocks noChangeArrowheads="1"/>
          </p:cNvSpPr>
          <p:nvPr/>
        </p:nvSpPr>
        <p:spPr bwMode="auto">
          <a:xfrm>
            <a:off x="609600" y="1905000"/>
            <a:ext cx="58372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5400" b="1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2009</a:t>
            </a:r>
            <a:endParaRPr lang="es-MX">
              <a:solidFill>
                <a:schemeClr val="bg1"/>
              </a:solidFill>
              <a:ea typeface="Arial" pitchFamily="-72" charset="0"/>
              <a:cs typeface="Arial" pitchFamily="-72" charset="0"/>
            </a:endParaRPr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dio marco"/>
          <p:cNvSpPr/>
          <p:nvPr/>
        </p:nvSpPr>
        <p:spPr>
          <a:xfrm>
            <a:off x="411163" y="17145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50178" name="4 CuadroTexto"/>
          <p:cNvSpPr txBox="1">
            <a:spLocks noChangeArrowheads="1"/>
          </p:cNvSpPr>
          <p:nvPr/>
        </p:nvSpPr>
        <p:spPr bwMode="auto">
          <a:xfrm>
            <a:off x="411163" y="1700213"/>
            <a:ext cx="6904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Disminuyendo m</a:t>
            </a:r>
            <a:r>
              <a:rPr lang="es-MX" altLang="ja-JP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á</a:t>
            </a:r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rgenes en  2009</a:t>
            </a:r>
          </a:p>
        </p:txBody>
      </p:sp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50180" name="2 Marcador de contenido"/>
          <p:cNvSpPr>
            <a:spLocks/>
          </p:cNvSpPr>
          <p:nvPr/>
        </p:nvSpPr>
        <p:spPr bwMode="auto">
          <a:xfrm>
            <a:off x="762000" y="22098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sz="2200">
                <a:solidFill>
                  <a:schemeClr val="tx2"/>
                </a:solidFill>
              </a:rPr>
              <a:t>En 2009 el PRD no tuvo posibilidades de ganar ni un distrito.</a:t>
            </a: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sz="2200">
                <a:solidFill>
                  <a:schemeClr val="tx2"/>
                </a:solidFill>
              </a:rPr>
              <a:t>Al no formar coaliciones en algunos distritos</a:t>
            </a:r>
            <a:r>
              <a:rPr lang="es-MX" altLang="ja-JP" sz="2200">
                <a:solidFill>
                  <a:schemeClr val="tx2"/>
                </a:solidFill>
              </a:rPr>
              <a:t> perdió un número significativo de votos.</a:t>
            </a: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altLang="ja-JP" sz="220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2200">
                <a:solidFill>
                  <a:schemeClr val="tx2"/>
                </a:solidFill>
              </a:rPr>
              <a:t>A pesar de no poder redistritar para que el PRD gane podemos disminuir el márgen de perdida. </a:t>
            </a: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altLang="ja-JP" sz="220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2200">
                <a:solidFill>
                  <a:schemeClr val="tx2"/>
                </a:solidFill>
              </a:rPr>
              <a:t>De esa forma, si el partido hubiera tenido un mejor desempeño en ese distrito, tendría la posibilidad de ganarlo.</a:t>
            </a: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800" b="1">
              <a:solidFill>
                <a:schemeClr val="tx2"/>
              </a:solidFill>
            </a:endParaRPr>
          </a:p>
          <a:p>
            <a:pPr lvl="2" indent="-228600">
              <a:lnSpc>
                <a:spcPct val="80000"/>
              </a:lnSpc>
              <a:spcBef>
                <a:spcPct val="20000"/>
              </a:spcBef>
              <a:buClr>
                <a:srgbClr val="71685C"/>
              </a:buClr>
              <a:buFont typeface="Arial" pitchFamily="-72" charset="0"/>
              <a:buNone/>
            </a:pPr>
            <a:endParaRPr lang="es-MX" sz="17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52226" name="Picture 3" descr="elecciones 20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676400"/>
            <a:ext cx="51720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54274" name="Picture 3" descr="image grafica 20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8 CuadroTexto"/>
          <p:cNvSpPr txBox="1">
            <a:spLocks noChangeArrowheads="1"/>
          </p:cNvSpPr>
          <p:nvPr/>
        </p:nvSpPr>
        <p:spPr bwMode="auto">
          <a:xfrm>
            <a:off x="228600" y="1752600"/>
            <a:ext cx="53292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1800" b="1">
                <a:solidFill>
                  <a:srgbClr val="354675"/>
                </a:solidFill>
              </a:rPr>
              <a:t>0 </a:t>
            </a:r>
            <a:r>
              <a:rPr lang="es-MX" sz="1800">
                <a:solidFill>
                  <a:srgbClr val="354675"/>
                </a:solidFill>
              </a:rPr>
              <a:t>Distritos ganados</a:t>
            </a:r>
            <a:r>
              <a:rPr lang="es-MX" sz="1800" b="1">
                <a:solidFill>
                  <a:srgbClr val="354675"/>
                </a:solidFill>
              </a:rPr>
              <a:t> </a:t>
            </a:r>
            <a:r>
              <a:rPr lang="es-MX" sz="1800">
                <a:solidFill>
                  <a:srgbClr val="354675"/>
                </a:solidFill>
              </a:rPr>
              <a:t>por</a:t>
            </a:r>
            <a:r>
              <a:rPr lang="es-MX" sz="1800" b="1">
                <a:solidFill>
                  <a:srgbClr val="354675"/>
                </a:solidFill>
              </a:rPr>
              <a:t> PRD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ChangeArrowheads="1"/>
          </p:cNvSpPr>
          <p:nvPr/>
        </p:nvSpPr>
        <p:spPr bwMode="auto">
          <a:xfrm>
            <a:off x="2470150" y="609600"/>
            <a:ext cx="38100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500">
                <a:solidFill>
                  <a:srgbClr val="D67C02"/>
                </a:solidFill>
                <a:latin typeface="Book Antiqua" pitchFamily="-72" charset="0"/>
              </a:rPr>
              <a:t>INTRODUCCI</a:t>
            </a:r>
            <a:r>
              <a:rPr lang="es-MX" altLang="ja-JP" sz="3500">
                <a:solidFill>
                  <a:srgbClr val="D67C02"/>
                </a:solidFill>
                <a:latin typeface="Book Antiqua" pitchFamily="-72" charset="0"/>
              </a:rPr>
              <a:t>ÓN</a:t>
            </a:r>
            <a:endParaRPr lang="es-MX" sz="3500">
              <a:solidFill>
                <a:srgbClr val="D67C02"/>
              </a:solidFill>
              <a:latin typeface="Book Antiqua" pitchFamily="-72" charset="0"/>
            </a:endParaRPr>
          </a:p>
        </p:txBody>
      </p:sp>
      <p:sp>
        <p:nvSpPr>
          <p:cNvPr id="4" name="3 Medio marco"/>
          <p:cNvSpPr/>
          <p:nvPr/>
        </p:nvSpPr>
        <p:spPr>
          <a:xfrm>
            <a:off x="304800" y="1524000"/>
            <a:ext cx="7416800" cy="1512888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17411" name="4 CuadroTexto"/>
          <p:cNvSpPr txBox="1">
            <a:spLocks noChangeArrowheads="1"/>
          </p:cNvSpPr>
          <p:nvPr/>
        </p:nvSpPr>
        <p:spPr bwMode="auto">
          <a:xfrm>
            <a:off x="304800" y="1600200"/>
            <a:ext cx="4824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Relevancia y Antecedentes</a:t>
            </a:r>
          </a:p>
        </p:txBody>
      </p:sp>
      <p:sp>
        <p:nvSpPr>
          <p:cNvPr id="17412" name="2 Marcador de contenido"/>
          <p:cNvSpPr>
            <a:spLocks/>
          </p:cNvSpPr>
          <p:nvPr/>
        </p:nvSpPr>
        <p:spPr bwMode="auto">
          <a:xfrm>
            <a:off x="685800" y="14478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>
                <a:solidFill>
                  <a:schemeClr val="tx2"/>
                </a:solidFill>
              </a:rPr>
              <a:t>La redistritaci</a:t>
            </a:r>
            <a:r>
              <a:rPr lang="es-MX" altLang="ja-JP">
                <a:solidFill>
                  <a:schemeClr val="tx2"/>
                </a:solidFill>
              </a:rPr>
              <a:t>ón es una herramienta que facilita la manipulación de los resultados electorales.</a:t>
            </a: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altLang="ja-JP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>
                <a:solidFill>
                  <a:schemeClr val="tx2"/>
                </a:solidFill>
              </a:rPr>
              <a:t>Ej: En </a:t>
            </a:r>
            <a:r>
              <a:rPr lang="es-MX" altLang="ja-JP" b="1">
                <a:solidFill>
                  <a:schemeClr val="tx2"/>
                </a:solidFill>
              </a:rPr>
              <a:t>1990</a:t>
            </a:r>
            <a:r>
              <a:rPr lang="es-MX" altLang="ja-JP">
                <a:solidFill>
                  <a:schemeClr val="tx2"/>
                </a:solidFill>
              </a:rPr>
              <a:t> en Guerrero habían </a:t>
            </a:r>
            <a:r>
              <a:rPr lang="es-MX" altLang="ja-JP" b="1">
                <a:solidFill>
                  <a:schemeClr val="tx2"/>
                </a:solidFill>
              </a:rPr>
              <a:t>8</a:t>
            </a:r>
            <a:r>
              <a:rPr lang="es-MX" altLang="ja-JP">
                <a:solidFill>
                  <a:schemeClr val="tx2"/>
                </a:solidFill>
              </a:rPr>
              <a:t> distritos con aproximadamente </a:t>
            </a:r>
            <a:r>
              <a:rPr lang="es-MX" altLang="ja-JP" b="1">
                <a:solidFill>
                  <a:schemeClr val="tx2"/>
                </a:solidFill>
              </a:rPr>
              <a:t>420,000</a:t>
            </a:r>
            <a:r>
              <a:rPr lang="es-MX" altLang="ja-JP">
                <a:solidFill>
                  <a:schemeClr val="tx2"/>
                </a:solidFill>
              </a:rPr>
              <a:t> ciudadanos por distrito y en Nuevo León existían </a:t>
            </a:r>
            <a:r>
              <a:rPr lang="es-MX" altLang="ja-JP" b="1">
                <a:solidFill>
                  <a:schemeClr val="tx2"/>
                </a:solidFill>
              </a:rPr>
              <a:t>13</a:t>
            </a:r>
            <a:r>
              <a:rPr lang="es-MX" altLang="ja-JP">
                <a:solidFill>
                  <a:schemeClr val="tx2"/>
                </a:solidFill>
              </a:rPr>
              <a:t> distritos de </a:t>
            </a:r>
            <a:r>
              <a:rPr lang="es-MX" altLang="ja-JP" b="1">
                <a:solidFill>
                  <a:schemeClr val="tx2"/>
                </a:solidFill>
              </a:rPr>
              <a:t>309,000</a:t>
            </a:r>
            <a:r>
              <a:rPr lang="es-MX" altLang="ja-JP">
                <a:solidFill>
                  <a:schemeClr val="tx2"/>
                </a:solidFill>
              </a:rPr>
              <a:t> ciudadanos.</a:t>
            </a: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altLang="ja-JP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>
                <a:solidFill>
                  <a:schemeClr val="tx2"/>
                </a:solidFill>
              </a:rPr>
              <a:t>El peso de los votos que tienen los ciudadanos puede variar según la división territorial.</a:t>
            </a:r>
            <a:endParaRPr lang="es-MX" sz="2800" b="1">
              <a:solidFill>
                <a:schemeClr val="tx2"/>
              </a:solidFill>
            </a:endParaRPr>
          </a:p>
          <a:p>
            <a:pPr lvl="2" indent="-228600">
              <a:lnSpc>
                <a:spcPct val="80000"/>
              </a:lnSpc>
              <a:spcBef>
                <a:spcPct val="20000"/>
              </a:spcBef>
              <a:buClr>
                <a:srgbClr val="71685C"/>
              </a:buClr>
              <a:buFont typeface="Arial" pitchFamily="-72" charset="0"/>
              <a:buNone/>
            </a:pPr>
            <a:endParaRPr lang="es-MX" sz="17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5113" y="6283325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dio marco"/>
          <p:cNvSpPr/>
          <p:nvPr/>
        </p:nvSpPr>
        <p:spPr>
          <a:xfrm>
            <a:off x="411163" y="17145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56322" name="4 CuadroTexto"/>
          <p:cNvSpPr txBox="1">
            <a:spLocks noChangeArrowheads="1"/>
          </p:cNvSpPr>
          <p:nvPr/>
        </p:nvSpPr>
        <p:spPr bwMode="auto">
          <a:xfrm>
            <a:off x="411163" y="1700213"/>
            <a:ext cx="6904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Disminuyendo m</a:t>
            </a:r>
            <a:r>
              <a:rPr lang="es-MX" altLang="ja-JP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árgenes en </a:t>
            </a:r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2009</a:t>
            </a:r>
          </a:p>
        </p:txBody>
      </p:sp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5632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25" descr="datos 200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124200"/>
            <a:ext cx="73279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6 Elipse"/>
          <p:cNvSpPr/>
          <p:nvPr/>
        </p:nvSpPr>
        <p:spPr>
          <a:xfrm>
            <a:off x="4876800" y="3352800"/>
            <a:ext cx="1143000" cy="495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6 Elipse"/>
          <p:cNvSpPr/>
          <p:nvPr/>
        </p:nvSpPr>
        <p:spPr>
          <a:xfrm>
            <a:off x="7086600" y="3352800"/>
            <a:ext cx="1143000" cy="419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" name="6 Elipse"/>
          <p:cNvSpPr/>
          <p:nvPr/>
        </p:nvSpPr>
        <p:spPr>
          <a:xfrm>
            <a:off x="4953000" y="4114800"/>
            <a:ext cx="1143000" cy="495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6 Elipse"/>
          <p:cNvSpPr/>
          <p:nvPr/>
        </p:nvSpPr>
        <p:spPr>
          <a:xfrm>
            <a:off x="7162800" y="4114800"/>
            <a:ext cx="1066800" cy="495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6 Elipse"/>
          <p:cNvSpPr/>
          <p:nvPr/>
        </p:nvSpPr>
        <p:spPr>
          <a:xfrm>
            <a:off x="4953000" y="4724400"/>
            <a:ext cx="1143000" cy="495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6 Elipse"/>
          <p:cNvSpPr/>
          <p:nvPr/>
        </p:nvSpPr>
        <p:spPr>
          <a:xfrm>
            <a:off x="7162800" y="4724400"/>
            <a:ext cx="1143000" cy="4953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381000" y="457200"/>
            <a:ext cx="82613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58370" name="Picture 5" descr="distrito 15 20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209800"/>
            <a:ext cx="5105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6" descr="distrito 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286000"/>
            <a:ext cx="44132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dio marco"/>
          <p:cNvSpPr/>
          <p:nvPr/>
        </p:nvSpPr>
        <p:spPr>
          <a:xfrm>
            <a:off x="228600" y="17526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58373" name="4 CuadroTexto"/>
          <p:cNvSpPr txBox="1">
            <a:spLocks noChangeArrowheads="1"/>
          </p:cNvSpPr>
          <p:nvPr/>
        </p:nvSpPr>
        <p:spPr bwMode="auto">
          <a:xfrm>
            <a:off x="381000" y="1752600"/>
            <a:ext cx="482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Distrito 18</a:t>
            </a:r>
          </a:p>
        </p:txBody>
      </p:sp>
      <p:pic>
        <p:nvPicPr>
          <p:cNvPr id="58374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381000" y="457200"/>
            <a:ext cx="82613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60418" name="Picture 5" descr="distrito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62200"/>
            <a:ext cx="4419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dio marco"/>
          <p:cNvSpPr/>
          <p:nvPr/>
        </p:nvSpPr>
        <p:spPr>
          <a:xfrm>
            <a:off x="228600" y="17526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60420" name="4 CuadroTexto"/>
          <p:cNvSpPr txBox="1">
            <a:spLocks noChangeArrowheads="1"/>
          </p:cNvSpPr>
          <p:nvPr/>
        </p:nvSpPr>
        <p:spPr bwMode="auto">
          <a:xfrm>
            <a:off x="381000" y="1752600"/>
            <a:ext cx="482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Distrito 21</a:t>
            </a:r>
          </a:p>
        </p:txBody>
      </p:sp>
      <p:pic>
        <p:nvPicPr>
          <p:cNvPr id="60421" name="Picture 8" descr="distrito 21 20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2362200"/>
            <a:ext cx="4724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381000" y="457200"/>
            <a:ext cx="82613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62466" name="Picture 5" descr="distrito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286000"/>
            <a:ext cx="4724400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6" descr="distrito 23 20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286000"/>
            <a:ext cx="40830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dio marco"/>
          <p:cNvSpPr/>
          <p:nvPr/>
        </p:nvSpPr>
        <p:spPr>
          <a:xfrm>
            <a:off x="228600" y="17526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62469" name="4 CuadroTexto"/>
          <p:cNvSpPr txBox="1">
            <a:spLocks noChangeArrowheads="1"/>
          </p:cNvSpPr>
          <p:nvPr/>
        </p:nvSpPr>
        <p:spPr bwMode="auto">
          <a:xfrm>
            <a:off x="381000" y="1752600"/>
            <a:ext cx="482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Distrito 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2 Marcador de contenido"/>
          <p:cNvSpPr>
            <a:spLocks/>
          </p:cNvSpPr>
          <p:nvPr/>
        </p:nvSpPr>
        <p:spPr bwMode="auto">
          <a:xfrm>
            <a:off x="228600" y="17526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800" b="1">
              <a:solidFill>
                <a:schemeClr val="tx2"/>
              </a:solidFill>
            </a:endParaRPr>
          </a:p>
          <a:p>
            <a:pPr lvl="2" indent="-228600">
              <a:lnSpc>
                <a:spcPct val="80000"/>
              </a:lnSpc>
              <a:spcBef>
                <a:spcPct val="20000"/>
              </a:spcBef>
              <a:buClr>
                <a:srgbClr val="71685C"/>
              </a:buClr>
              <a:buFont typeface="Arial" pitchFamily="-72" charset="0"/>
              <a:buNone/>
            </a:pPr>
            <a:endParaRPr lang="es-MX" sz="17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</p:txBody>
      </p:sp>
      <p:sp>
        <p:nvSpPr>
          <p:cNvPr id="4" name="3 Medio marco"/>
          <p:cNvSpPr/>
          <p:nvPr/>
        </p:nvSpPr>
        <p:spPr>
          <a:xfrm>
            <a:off x="411163" y="17145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64515" name="4 CuadroTexto"/>
          <p:cNvSpPr txBox="1">
            <a:spLocks noChangeArrowheads="1"/>
          </p:cNvSpPr>
          <p:nvPr/>
        </p:nvSpPr>
        <p:spPr bwMode="auto">
          <a:xfrm>
            <a:off x="411163" y="1700213"/>
            <a:ext cx="6904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Disminuyendo margenes en  2009</a:t>
            </a:r>
          </a:p>
        </p:txBody>
      </p:sp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graphicFrame>
        <p:nvGraphicFramePr>
          <p:cNvPr id="71901" name="Group 221"/>
          <p:cNvGraphicFramePr>
            <a:graphicFrameLocks noGrp="1"/>
          </p:cNvGraphicFramePr>
          <p:nvPr/>
        </p:nvGraphicFramePr>
        <p:xfrm>
          <a:off x="990600" y="4343400"/>
          <a:ext cx="6705600" cy="1676401"/>
        </p:xfrm>
        <a:graphic>
          <a:graphicData uri="http://schemas.openxmlformats.org/drawingml/2006/table">
            <a:tbl>
              <a:tblPr/>
              <a:tblGrid>
                <a:gridCol w="1233488"/>
                <a:gridCol w="1349375"/>
                <a:gridCol w="1838325"/>
                <a:gridCol w="2284412"/>
              </a:tblGrid>
              <a:tr h="642938">
                <a:tc>
                  <a:txBody>
                    <a:bodyPr/>
                    <a:lstStyle/>
                    <a:p>
                      <a:pPr marL="1143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Distrito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Margen Inicial 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Margen</a:t>
                      </a:r>
                      <a:r>
                        <a:rPr kumimoji="0" lang="es-ES_tradnl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 Final</a:t>
                      </a:r>
                      <a:endParaRPr kumimoji="0" lang="es-ES_tradn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% En el que disminuyo</a:t>
                      </a:r>
                      <a:endParaRPr kumimoji="0" lang="es-ES_tradn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18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14,384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12,644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12%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21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12,687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10,280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18%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23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23,891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23,001</a:t>
                      </a:r>
                      <a:endParaRPr kumimoji="0" lang="es-ES_tradnl" sz="16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1430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pitchFamily="-72" charset="0"/>
                        <a:buNone/>
                        <a:tabLst/>
                      </a:pPr>
                      <a:r>
                        <a:rPr kumimoji="0" lang="es-ES_tradnl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Verdana" pitchFamily="-72" charset="0"/>
                          <a:ea typeface="ＭＳ Ｐゴシック" pitchFamily="-72" charset="-128"/>
                          <a:cs typeface="ＭＳ Ｐゴシック" pitchFamily="-72" charset="-128"/>
                        </a:rPr>
                        <a:t>4%</a:t>
                      </a:r>
                      <a:endParaRPr kumimoji="0" lang="es-ES_tradnl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entury Gothic" pitchFamily="-72" charset="0"/>
                        <a:ea typeface="ＭＳ Ｐゴシック" pitchFamily="-72" charset="-128"/>
                        <a:cs typeface="ＭＳ Ｐゴシック" pitchFamily="-7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4544" name="Picture 222" descr="datos 2009*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362200"/>
            <a:ext cx="632460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6 Elipse"/>
          <p:cNvSpPr/>
          <p:nvPr/>
        </p:nvSpPr>
        <p:spPr>
          <a:xfrm>
            <a:off x="4495800" y="2438400"/>
            <a:ext cx="1143000" cy="419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6 Elipse"/>
          <p:cNvSpPr/>
          <p:nvPr/>
        </p:nvSpPr>
        <p:spPr>
          <a:xfrm>
            <a:off x="6324600" y="2438400"/>
            <a:ext cx="1143000" cy="419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6" name="6 Elipse"/>
          <p:cNvSpPr/>
          <p:nvPr/>
        </p:nvSpPr>
        <p:spPr>
          <a:xfrm>
            <a:off x="4495800" y="3124200"/>
            <a:ext cx="1143000" cy="419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6 Elipse"/>
          <p:cNvSpPr/>
          <p:nvPr/>
        </p:nvSpPr>
        <p:spPr>
          <a:xfrm>
            <a:off x="6324600" y="3200400"/>
            <a:ext cx="1143000" cy="419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6 Elipse"/>
          <p:cNvSpPr/>
          <p:nvPr/>
        </p:nvSpPr>
        <p:spPr>
          <a:xfrm>
            <a:off x="4495800" y="3657600"/>
            <a:ext cx="1143000" cy="419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6 Elipse"/>
          <p:cNvSpPr/>
          <p:nvPr/>
        </p:nvSpPr>
        <p:spPr>
          <a:xfrm>
            <a:off x="6400800" y="3733800"/>
            <a:ext cx="1143000" cy="4191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6455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4" name="3 Medio marco"/>
          <p:cNvSpPr/>
          <p:nvPr/>
        </p:nvSpPr>
        <p:spPr>
          <a:xfrm>
            <a:off x="304800" y="1676400"/>
            <a:ext cx="7924800" cy="4572000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66563" name="4 CuadroTexto"/>
          <p:cNvSpPr txBox="1">
            <a:spLocks noChangeArrowheads="1"/>
          </p:cNvSpPr>
          <p:nvPr/>
        </p:nvSpPr>
        <p:spPr bwMode="auto">
          <a:xfrm>
            <a:off x="609600" y="1905000"/>
            <a:ext cx="58372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5400" b="1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2012</a:t>
            </a:r>
            <a:endParaRPr lang="es-MX">
              <a:solidFill>
                <a:schemeClr val="bg1"/>
              </a:solidFill>
              <a:ea typeface="Arial" pitchFamily="-72" charset="0"/>
              <a:cs typeface="Arial" pitchFamily="-72" charset="0"/>
            </a:endParaRPr>
          </a:p>
        </p:txBody>
      </p:sp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68613" name="8 CuadroTexto"/>
          <p:cNvSpPr txBox="1">
            <a:spLocks noChangeArrowheads="1"/>
          </p:cNvSpPr>
          <p:nvPr/>
        </p:nvSpPr>
        <p:spPr bwMode="auto">
          <a:xfrm>
            <a:off x="304800" y="1676400"/>
            <a:ext cx="53292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1800" b="1">
                <a:solidFill>
                  <a:srgbClr val="354675"/>
                </a:solidFill>
              </a:rPr>
              <a:t>7 </a:t>
            </a:r>
            <a:r>
              <a:rPr lang="es-MX" sz="1800">
                <a:solidFill>
                  <a:srgbClr val="354675"/>
                </a:solidFill>
              </a:rPr>
              <a:t>Distritos ganados</a:t>
            </a:r>
            <a:r>
              <a:rPr lang="es-MX" sz="1800" b="1">
                <a:solidFill>
                  <a:srgbClr val="354675"/>
                </a:solidFill>
              </a:rPr>
              <a:t> </a:t>
            </a:r>
            <a:r>
              <a:rPr lang="es-MX" sz="1800">
                <a:solidFill>
                  <a:srgbClr val="354675"/>
                </a:solidFill>
              </a:rPr>
              <a:t>por</a:t>
            </a:r>
            <a:r>
              <a:rPr lang="es-MX" sz="1800" b="1">
                <a:solidFill>
                  <a:srgbClr val="354675"/>
                </a:solidFill>
              </a:rPr>
              <a:t> PRD</a:t>
            </a:r>
          </a:p>
        </p:txBody>
      </p:sp>
      <p:pic>
        <p:nvPicPr>
          <p:cNvPr id="6861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n 16" descr="foto graph 2012 nueva*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9800"/>
            <a:ext cx="9144000" cy="3681065"/>
          </a:xfrm>
          <a:prstGeom prst="rect">
            <a:avLst/>
          </a:prstGeom>
          <a:ln>
            <a:solidFill>
              <a:srgbClr val="FF0000">
                <a:alpha val="0"/>
              </a:srgbClr>
            </a:solidFill>
          </a:ln>
        </p:spPr>
      </p:pic>
      <p:sp>
        <p:nvSpPr>
          <p:cNvPr id="18" name="Estrella de 5 puntas 17"/>
          <p:cNvSpPr/>
          <p:nvPr/>
        </p:nvSpPr>
        <p:spPr>
          <a:xfrm>
            <a:off x="15240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strella de 5 puntas 18"/>
          <p:cNvSpPr/>
          <p:nvPr/>
        </p:nvSpPr>
        <p:spPr>
          <a:xfrm>
            <a:off x="34290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Estrella de 5 puntas 19"/>
          <p:cNvSpPr/>
          <p:nvPr/>
        </p:nvSpPr>
        <p:spPr>
          <a:xfrm>
            <a:off x="36576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Estrella de 5 puntas 20"/>
          <p:cNvSpPr/>
          <p:nvPr/>
        </p:nvSpPr>
        <p:spPr>
          <a:xfrm>
            <a:off x="38862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Estrella de 5 puntas 21"/>
          <p:cNvSpPr/>
          <p:nvPr/>
        </p:nvSpPr>
        <p:spPr>
          <a:xfrm>
            <a:off x="41148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strella de 5 puntas 22"/>
          <p:cNvSpPr/>
          <p:nvPr/>
        </p:nvSpPr>
        <p:spPr>
          <a:xfrm>
            <a:off x="43434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Estrella de 5 puntas 23"/>
          <p:cNvSpPr/>
          <p:nvPr/>
        </p:nvSpPr>
        <p:spPr>
          <a:xfrm>
            <a:off x="48768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Estrella de 5 puntas 25"/>
          <p:cNvSpPr/>
          <p:nvPr/>
        </p:nvSpPr>
        <p:spPr>
          <a:xfrm>
            <a:off x="6172200" y="3581400"/>
            <a:ext cx="152400" cy="152400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Estrella de 5 puntas 27"/>
          <p:cNvSpPr/>
          <p:nvPr/>
        </p:nvSpPr>
        <p:spPr>
          <a:xfrm>
            <a:off x="1295400" y="3581400"/>
            <a:ext cx="152400" cy="152400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Elipse 30"/>
          <p:cNvSpPr/>
          <p:nvPr/>
        </p:nvSpPr>
        <p:spPr>
          <a:xfrm>
            <a:off x="1295400" y="40386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Elipse 33"/>
          <p:cNvSpPr/>
          <p:nvPr/>
        </p:nvSpPr>
        <p:spPr>
          <a:xfrm>
            <a:off x="6096000" y="4114800"/>
            <a:ext cx="304800" cy="228600"/>
          </a:xfrm>
          <a:prstGeom prst="ellipse">
            <a:avLst/>
          </a:prstGeom>
          <a:noFill/>
          <a:ln>
            <a:solidFill>
              <a:srgbClr val="B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datos 20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514600"/>
            <a:ext cx="73279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dio marco"/>
          <p:cNvSpPr/>
          <p:nvPr/>
        </p:nvSpPr>
        <p:spPr>
          <a:xfrm>
            <a:off x="411163" y="17145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70659" name="4 CuadroTexto"/>
          <p:cNvSpPr txBox="1">
            <a:spLocks noChangeArrowheads="1"/>
          </p:cNvSpPr>
          <p:nvPr/>
        </p:nvSpPr>
        <p:spPr bwMode="auto">
          <a:xfrm>
            <a:off x="411163" y="1700213"/>
            <a:ext cx="5837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Análisis de Datos con STATA 2012</a:t>
            </a:r>
          </a:p>
        </p:txBody>
      </p:sp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3" name="6 Elipse"/>
          <p:cNvSpPr/>
          <p:nvPr/>
        </p:nvSpPr>
        <p:spPr>
          <a:xfrm>
            <a:off x="3200400" y="3657600"/>
            <a:ext cx="35814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7066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1275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3" name="Picture 12" descr="distrito 28 20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5638800"/>
            <a:ext cx="73406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6 Elipse"/>
          <p:cNvSpPr/>
          <p:nvPr/>
        </p:nvSpPr>
        <p:spPr>
          <a:xfrm>
            <a:off x="3200400" y="5410200"/>
            <a:ext cx="35814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72706" name="Picture 5" descr="mapa 2012 parti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600200"/>
            <a:ext cx="5562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381000" y="457200"/>
            <a:ext cx="82613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4" name="3 Medio marco"/>
          <p:cNvSpPr/>
          <p:nvPr/>
        </p:nvSpPr>
        <p:spPr>
          <a:xfrm>
            <a:off x="381000" y="16764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74755" name="4 CuadroTexto"/>
          <p:cNvSpPr txBox="1">
            <a:spLocks noChangeArrowheads="1"/>
          </p:cNvSpPr>
          <p:nvPr/>
        </p:nvSpPr>
        <p:spPr bwMode="auto">
          <a:xfrm>
            <a:off x="381000" y="1676400"/>
            <a:ext cx="482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Distrito 5</a:t>
            </a:r>
          </a:p>
        </p:txBody>
      </p:sp>
      <p:pic>
        <p:nvPicPr>
          <p:cNvPr id="74756" name="Picture 5" descr="Distrito 5 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209800"/>
            <a:ext cx="34940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6" descr="distrito 5 20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2209800"/>
            <a:ext cx="3592513" cy="443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2470150" y="609600"/>
            <a:ext cx="38100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s-MX" sz="3500">
                <a:solidFill>
                  <a:srgbClr val="D67C02"/>
                </a:solidFill>
                <a:latin typeface="Book Antiqua" pitchFamily="-72" charset="0"/>
              </a:rPr>
              <a:t>INTRODUCCI</a:t>
            </a:r>
            <a:r>
              <a:rPr lang="es-MX" altLang="ja-JP" sz="3500">
                <a:solidFill>
                  <a:srgbClr val="D67C02"/>
                </a:solidFill>
                <a:latin typeface="Book Antiqua" pitchFamily="-72" charset="0"/>
              </a:rPr>
              <a:t>ÓN</a:t>
            </a:r>
            <a:endParaRPr lang="es-MX" sz="3500">
              <a:solidFill>
                <a:srgbClr val="D67C02"/>
              </a:solidFill>
              <a:latin typeface="Book Antiqua" pitchFamily="-72" charset="0"/>
            </a:endParaRPr>
          </a:p>
        </p:txBody>
      </p:sp>
      <p:sp>
        <p:nvSpPr>
          <p:cNvPr id="4" name="3 Medio marco"/>
          <p:cNvSpPr/>
          <p:nvPr/>
        </p:nvSpPr>
        <p:spPr>
          <a:xfrm>
            <a:off x="304800" y="1524000"/>
            <a:ext cx="7416800" cy="1512888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19459" name="4 CuadroTexto"/>
          <p:cNvSpPr txBox="1">
            <a:spLocks noChangeArrowheads="1"/>
          </p:cNvSpPr>
          <p:nvPr/>
        </p:nvSpPr>
        <p:spPr bwMode="auto">
          <a:xfrm>
            <a:off x="304800" y="1600200"/>
            <a:ext cx="4824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Objetivo e Hip</a:t>
            </a:r>
            <a:r>
              <a:rPr lang="es-MX" altLang="ja-JP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ótesis</a:t>
            </a:r>
            <a:endParaRPr lang="es-MX">
              <a:solidFill>
                <a:schemeClr val="bg1"/>
              </a:solidFill>
              <a:ea typeface="Arial" pitchFamily="-72" charset="0"/>
              <a:cs typeface="Arial" pitchFamily="-72" charset="0"/>
            </a:endParaRPr>
          </a:p>
        </p:txBody>
      </p:sp>
      <p:sp>
        <p:nvSpPr>
          <p:cNvPr id="19460" name="CuadroTexto 5"/>
          <p:cNvSpPr txBox="1">
            <a:spLocks noChangeArrowheads="1"/>
          </p:cNvSpPr>
          <p:nvPr/>
        </p:nvSpPr>
        <p:spPr bwMode="auto">
          <a:xfrm>
            <a:off x="1066800" y="2362200"/>
            <a:ext cx="6705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pitchFamily="-72" charset="0"/>
              <a:buChar char="•"/>
            </a:pPr>
            <a:endParaRPr lang="es-ES_tradnl"/>
          </a:p>
          <a:p>
            <a:pPr>
              <a:buFont typeface="Arial" pitchFamily="-72" charset="0"/>
              <a:buChar char="•"/>
            </a:pPr>
            <a:endParaRPr lang="es-ES_tradnl"/>
          </a:p>
          <a:p>
            <a:pPr>
              <a:buFont typeface="Arial" pitchFamily="-72" charset="0"/>
              <a:buChar char="•"/>
            </a:pPr>
            <a:endParaRPr lang="es-ES_tradnl"/>
          </a:p>
        </p:txBody>
      </p:sp>
      <p:sp>
        <p:nvSpPr>
          <p:cNvPr id="19461" name="2 Marcador de contenido"/>
          <p:cNvSpPr>
            <a:spLocks/>
          </p:cNvSpPr>
          <p:nvPr/>
        </p:nvSpPr>
        <p:spPr bwMode="auto">
          <a:xfrm>
            <a:off x="838200" y="1143000"/>
            <a:ext cx="7848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sz="2800" b="1">
                <a:solidFill>
                  <a:schemeClr val="tx2"/>
                </a:solidFill>
              </a:rPr>
              <a:t>Objetivo</a:t>
            </a:r>
            <a:r>
              <a:rPr lang="es-MX" b="1">
                <a:solidFill>
                  <a:schemeClr val="tx2"/>
                </a:solidFill>
              </a:rPr>
              <a:t>:</a:t>
            </a:r>
            <a:r>
              <a:rPr lang="es-MX">
                <a:solidFill>
                  <a:schemeClr val="tx2"/>
                </a:solidFill>
              </a:rPr>
              <a:t> </a:t>
            </a:r>
            <a:r>
              <a:rPr lang="es-ES_tradnl">
                <a:solidFill>
                  <a:schemeClr val="tx2"/>
                </a:solidFill>
              </a:rPr>
              <a:t>Aumentar el n</a:t>
            </a:r>
            <a:r>
              <a:rPr lang="es-ES_tradnl" altLang="ja-JP">
                <a:solidFill>
                  <a:schemeClr val="tx2"/>
                </a:solidFill>
              </a:rPr>
              <a:t>úmero de distritos ganados por el PRD en 2006, 2009 y 2012.</a:t>
            </a:r>
            <a:endParaRPr lang="es-MX" altLang="ja-JP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altLang="ja-JP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sz="2800" b="1">
                <a:solidFill>
                  <a:schemeClr val="tx2"/>
                </a:solidFill>
              </a:rPr>
              <a:t>Hip</a:t>
            </a:r>
            <a:r>
              <a:rPr lang="es-MX" altLang="ja-JP" sz="2800" b="1">
                <a:solidFill>
                  <a:schemeClr val="tx2"/>
                </a:solidFill>
              </a:rPr>
              <a:t>ótesis: </a:t>
            </a:r>
            <a:r>
              <a:rPr lang="es-ES_tradnl">
                <a:solidFill>
                  <a:schemeClr val="tx2"/>
                </a:solidFill>
              </a:rPr>
              <a:t>Se puede favorecer a un partido en específico por medio de la redistritación sesgada.</a:t>
            </a:r>
            <a:endParaRPr lang="es-MX" sz="2800" b="1">
              <a:solidFill>
                <a:schemeClr val="tx2"/>
              </a:solidFill>
            </a:endParaRPr>
          </a:p>
          <a:p>
            <a:pPr lvl="2" indent="-228600">
              <a:lnSpc>
                <a:spcPct val="80000"/>
              </a:lnSpc>
              <a:spcBef>
                <a:spcPct val="20000"/>
              </a:spcBef>
              <a:buClr>
                <a:srgbClr val="71685C"/>
              </a:buClr>
              <a:buFont typeface="Arial" pitchFamily="-72" charset="0"/>
              <a:buNone/>
            </a:pPr>
            <a:endParaRPr lang="es-MX" sz="17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</p:txBody>
      </p:sp>
      <p:pic>
        <p:nvPicPr>
          <p:cNvPr id="1946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5113" y="6283325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381000" y="457200"/>
            <a:ext cx="8261350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76802" name="Picture 5" descr="Distrito 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37131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6" descr="distrito 28 20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2286000"/>
            <a:ext cx="3987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Medio marco"/>
          <p:cNvSpPr/>
          <p:nvPr/>
        </p:nvSpPr>
        <p:spPr>
          <a:xfrm>
            <a:off x="381000" y="16764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76805" name="4 CuadroTexto"/>
          <p:cNvSpPr txBox="1">
            <a:spLocks noChangeArrowheads="1"/>
          </p:cNvSpPr>
          <p:nvPr/>
        </p:nvSpPr>
        <p:spPr bwMode="auto">
          <a:xfrm>
            <a:off x="381000" y="1676400"/>
            <a:ext cx="482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Distrito 28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78850" name="Picture 5" descr="Grafica 2012 h bue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6 Elipse"/>
          <p:cNvSpPr/>
          <p:nvPr/>
        </p:nvSpPr>
        <p:spPr>
          <a:xfrm>
            <a:off x="1143000" y="3962400"/>
            <a:ext cx="4318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6 Elipse"/>
          <p:cNvSpPr/>
          <p:nvPr/>
        </p:nvSpPr>
        <p:spPr>
          <a:xfrm>
            <a:off x="6019800" y="4267200"/>
            <a:ext cx="4318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8853" name="8 CuadroTexto"/>
          <p:cNvSpPr txBox="1">
            <a:spLocks noChangeArrowheads="1"/>
          </p:cNvSpPr>
          <p:nvPr/>
        </p:nvSpPr>
        <p:spPr bwMode="auto">
          <a:xfrm>
            <a:off x="457200" y="1676400"/>
            <a:ext cx="53292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1800" b="1">
                <a:solidFill>
                  <a:srgbClr val="354675"/>
                </a:solidFill>
              </a:rPr>
              <a:t>9 </a:t>
            </a:r>
            <a:r>
              <a:rPr lang="es-MX" sz="1800">
                <a:solidFill>
                  <a:srgbClr val="354675"/>
                </a:solidFill>
              </a:rPr>
              <a:t>Distritos ganados</a:t>
            </a:r>
            <a:r>
              <a:rPr lang="es-MX" sz="1800" b="1">
                <a:solidFill>
                  <a:srgbClr val="354675"/>
                </a:solidFill>
              </a:rPr>
              <a:t> </a:t>
            </a:r>
            <a:r>
              <a:rPr lang="es-MX" sz="1800">
                <a:solidFill>
                  <a:srgbClr val="354675"/>
                </a:solidFill>
              </a:rPr>
              <a:t>por</a:t>
            </a:r>
            <a:r>
              <a:rPr lang="es-MX" sz="1800" b="1">
                <a:solidFill>
                  <a:srgbClr val="354675"/>
                </a:solidFill>
              </a:rPr>
              <a:t> PRD</a:t>
            </a:r>
          </a:p>
        </p:txBody>
      </p:sp>
      <p:pic>
        <p:nvPicPr>
          <p:cNvPr id="7885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trella de 5 puntas 7"/>
          <p:cNvSpPr/>
          <p:nvPr/>
        </p:nvSpPr>
        <p:spPr>
          <a:xfrm>
            <a:off x="15240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strella de 5 puntas 8"/>
          <p:cNvSpPr/>
          <p:nvPr/>
        </p:nvSpPr>
        <p:spPr>
          <a:xfrm>
            <a:off x="34290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strella de 5 puntas 9"/>
          <p:cNvSpPr/>
          <p:nvPr/>
        </p:nvSpPr>
        <p:spPr>
          <a:xfrm>
            <a:off x="36576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strella de 5 puntas 10"/>
          <p:cNvSpPr/>
          <p:nvPr/>
        </p:nvSpPr>
        <p:spPr>
          <a:xfrm>
            <a:off x="38862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Estrella de 5 puntas 11"/>
          <p:cNvSpPr/>
          <p:nvPr/>
        </p:nvSpPr>
        <p:spPr>
          <a:xfrm>
            <a:off x="40386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strella de 5 puntas 13"/>
          <p:cNvSpPr/>
          <p:nvPr/>
        </p:nvSpPr>
        <p:spPr>
          <a:xfrm>
            <a:off x="42672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strella de 5 puntas 14"/>
          <p:cNvSpPr/>
          <p:nvPr/>
        </p:nvSpPr>
        <p:spPr>
          <a:xfrm>
            <a:off x="48768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strella de 5 puntas 15"/>
          <p:cNvSpPr/>
          <p:nvPr/>
        </p:nvSpPr>
        <p:spPr>
          <a:xfrm>
            <a:off x="5486400" y="38100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strella de 5 puntas 16"/>
          <p:cNvSpPr/>
          <p:nvPr/>
        </p:nvSpPr>
        <p:spPr>
          <a:xfrm>
            <a:off x="6172200" y="3810000"/>
            <a:ext cx="152400" cy="152400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strella de 5 puntas 17"/>
          <p:cNvSpPr/>
          <p:nvPr/>
        </p:nvSpPr>
        <p:spPr>
          <a:xfrm>
            <a:off x="1295400" y="3810000"/>
            <a:ext cx="152400" cy="152400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dio marco"/>
          <p:cNvSpPr/>
          <p:nvPr/>
        </p:nvSpPr>
        <p:spPr>
          <a:xfrm>
            <a:off x="411163" y="17145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80898" name="4 CuadroTexto"/>
          <p:cNvSpPr txBox="1">
            <a:spLocks noChangeArrowheads="1"/>
          </p:cNvSpPr>
          <p:nvPr/>
        </p:nvSpPr>
        <p:spPr bwMode="auto">
          <a:xfrm>
            <a:off x="411163" y="1700213"/>
            <a:ext cx="5837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Análisis de Datos con STATA 2012</a:t>
            </a:r>
          </a:p>
        </p:txBody>
      </p:sp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pic>
        <p:nvPicPr>
          <p:cNvPr id="80900" name="Picture 5" descr="datos 2012 2*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257800"/>
            <a:ext cx="72517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1" name="Picture 6" descr="datos 2012 1*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286000"/>
            <a:ext cx="73025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6 Elipse"/>
          <p:cNvSpPr/>
          <p:nvPr/>
        </p:nvSpPr>
        <p:spPr>
          <a:xfrm>
            <a:off x="3200400" y="3429000"/>
            <a:ext cx="35814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" name="6 Elipse"/>
          <p:cNvSpPr/>
          <p:nvPr/>
        </p:nvSpPr>
        <p:spPr>
          <a:xfrm>
            <a:off x="3276600" y="5257800"/>
            <a:ext cx="35814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8090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dio marco"/>
          <p:cNvSpPr/>
          <p:nvPr/>
        </p:nvSpPr>
        <p:spPr>
          <a:xfrm>
            <a:off x="411163" y="17145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8192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s-MX" sz="3500">
                <a:solidFill>
                  <a:srgbClr val="D67C02"/>
                </a:solidFill>
                <a:latin typeface="Book Antiqua" pitchFamily="-72" charset="0"/>
              </a:rPr>
              <a:t>CONCLUSIONES</a:t>
            </a:r>
          </a:p>
        </p:txBody>
      </p:sp>
      <p:sp>
        <p:nvSpPr>
          <p:cNvPr id="81923" name="2 Marcador de contenido"/>
          <p:cNvSpPr>
            <a:spLocks/>
          </p:cNvSpPr>
          <p:nvPr/>
        </p:nvSpPr>
        <p:spPr bwMode="auto">
          <a:xfrm>
            <a:off x="762000" y="2209800"/>
            <a:ext cx="77724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800" dirty="0" smtClean="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sz="1800" dirty="0" smtClean="0">
                <a:solidFill>
                  <a:schemeClr val="tx2"/>
                </a:solidFill>
              </a:rPr>
              <a:t>L</a:t>
            </a:r>
            <a:r>
              <a:rPr lang="es-MX" sz="1800" dirty="0" smtClean="0">
                <a:solidFill>
                  <a:schemeClr val="tx2"/>
                </a:solidFill>
              </a:rPr>
              <a:t>a </a:t>
            </a:r>
            <a:r>
              <a:rPr lang="es-MX" sz="1800" dirty="0">
                <a:solidFill>
                  <a:schemeClr val="tx2"/>
                </a:solidFill>
              </a:rPr>
              <a:t>redistritaci</a:t>
            </a:r>
            <a:r>
              <a:rPr lang="es-MX" altLang="ja-JP" sz="1800" dirty="0">
                <a:solidFill>
                  <a:schemeClr val="tx2"/>
                </a:solidFill>
              </a:rPr>
              <a:t>ón </a:t>
            </a:r>
            <a:r>
              <a:rPr lang="es-MX" sz="1800" dirty="0">
                <a:solidFill>
                  <a:schemeClr val="tx2"/>
                </a:solidFill>
              </a:rPr>
              <a:t>puede generar cambios important</a:t>
            </a:r>
            <a:r>
              <a:rPr lang="es-MX" sz="1800" dirty="0">
                <a:solidFill>
                  <a:schemeClr val="tx2"/>
                </a:solidFill>
                <a:latin typeface="Lucida Grande" pitchFamily="-72" charset="0"/>
              </a:rPr>
              <a:t>es</a:t>
            </a:r>
            <a:r>
              <a:rPr lang="es-MX" sz="1800" dirty="0">
                <a:solidFill>
                  <a:schemeClr val="tx2"/>
                </a:solidFill>
              </a:rPr>
              <a:t> en los resultados electorales.</a:t>
            </a:r>
            <a:r>
              <a:rPr lang="es-MX" sz="1800" dirty="0" smtClean="0">
                <a:solidFill>
                  <a:schemeClr val="tx2"/>
                </a:solidFill>
              </a:rPr>
              <a:t> </a:t>
            </a:r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</a:pPr>
            <a:endParaRPr lang="es-MX" sz="1800" dirty="0" smtClean="0">
              <a:solidFill>
                <a:schemeClr val="tx2"/>
              </a:solidFill>
            </a:endParaRP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Char char="•"/>
            </a:pPr>
            <a:r>
              <a:rPr lang="es-MX" sz="1800" b="1" dirty="0" smtClean="0">
                <a:solidFill>
                  <a:schemeClr val="tx2"/>
                </a:solidFill>
              </a:rPr>
              <a:t>D</a:t>
            </a:r>
            <a:r>
              <a:rPr lang="es-MX" sz="1800" b="1" dirty="0" smtClean="0">
                <a:solidFill>
                  <a:schemeClr val="tx2"/>
                </a:solidFill>
              </a:rPr>
              <a:t>isminuir </a:t>
            </a:r>
            <a:r>
              <a:rPr lang="es-MX" sz="1800" dirty="0">
                <a:solidFill>
                  <a:schemeClr val="tx2"/>
                </a:solidFill>
              </a:rPr>
              <a:t>el margen de </a:t>
            </a:r>
            <a:r>
              <a:rPr lang="es-MX" sz="1800" dirty="0" smtClean="0">
                <a:solidFill>
                  <a:schemeClr val="tx2"/>
                </a:solidFill>
              </a:rPr>
              <a:t>p</a:t>
            </a:r>
            <a:r>
              <a:rPr lang="es-MX" altLang="ja-JP" sz="1800" dirty="0" smtClean="0">
                <a:solidFill>
                  <a:schemeClr val="tx2"/>
                </a:solidFill>
              </a:rPr>
              <a:t>ér</a:t>
            </a:r>
            <a:r>
              <a:rPr lang="es-ES_tradnl" sz="1800" dirty="0" err="1" smtClean="0">
                <a:solidFill>
                  <a:schemeClr val="tx2"/>
                </a:solidFill>
              </a:rPr>
              <a:t>d</a:t>
            </a:r>
            <a:r>
              <a:rPr lang="es-MX" sz="1800" dirty="0" smtClean="0">
                <a:solidFill>
                  <a:schemeClr val="tx2"/>
                </a:solidFill>
              </a:rPr>
              <a:t>ida, </a:t>
            </a:r>
            <a:r>
              <a:rPr lang="es-MX" sz="1800" b="1" dirty="0" smtClean="0">
                <a:solidFill>
                  <a:schemeClr val="tx2"/>
                </a:solidFill>
              </a:rPr>
              <a:t>favorecer </a:t>
            </a:r>
            <a:r>
              <a:rPr lang="es-MX" sz="1800" dirty="0">
                <a:solidFill>
                  <a:schemeClr val="tx2"/>
                </a:solidFill>
              </a:rPr>
              <a:t>resultados en distritos que se ten</a:t>
            </a:r>
            <a:r>
              <a:rPr lang="es-MX" altLang="ja-JP" sz="1800" dirty="0">
                <a:solidFill>
                  <a:schemeClr val="tx2"/>
                </a:solidFill>
                <a:latin typeface="Lucida Grande" pitchFamily="-72" charset="0"/>
              </a:rPr>
              <a:t>ía</a:t>
            </a:r>
            <a:r>
              <a:rPr lang="es-MX" sz="1800" dirty="0">
                <a:solidFill>
                  <a:schemeClr val="tx2"/>
                </a:solidFill>
              </a:rPr>
              <a:t>n perdidos como en  los datos hipot</a:t>
            </a:r>
            <a:r>
              <a:rPr lang="es-MX" altLang="ja-JP" sz="1800" dirty="0">
                <a:solidFill>
                  <a:schemeClr val="tx2"/>
                </a:solidFill>
              </a:rPr>
              <a:t>ét</a:t>
            </a:r>
            <a:r>
              <a:rPr lang="es-ES_tradnl" sz="1800" dirty="0" err="1">
                <a:solidFill>
                  <a:schemeClr val="tx2"/>
                </a:solidFill>
              </a:rPr>
              <a:t>i</a:t>
            </a:r>
            <a:r>
              <a:rPr lang="es-MX" sz="1800" dirty="0">
                <a:solidFill>
                  <a:schemeClr val="tx2"/>
                </a:solidFill>
              </a:rPr>
              <a:t>cos de 2006 y 2012.</a:t>
            </a:r>
            <a:endParaRPr lang="es-MX" sz="1800" dirty="0" smtClean="0">
              <a:solidFill>
                <a:schemeClr val="tx2"/>
              </a:solidFill>
            </a:endParaRP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Char char="•"/>
            </a:pPr>
            <a:r>
              <a:rPr lang="es-ES_tradnl" sz="1800" dirty="0" smtClean="0">
                <a:solidFill>
                  <a:schemeClr val="tx2"/>
                </a:solidFill>
              </a:rPr>
              <a:t>La </a:t>
            </a:r>
            <a:r>
              <a:rPr lang="es-ES_tradnl" sz="1800" dirty="0" err="1" smtClean="0">
                <a:solidFill>
                  <a:schemeClr val="tx2"/>
                </a:solidFill>
              </a:rPr>
              <a:t>redistritaci</a:t>
            </a:r>
            <a:r>
              <a:rPr lang="es-ES_tradnl" sz="1800" dirty="0" err="1" smtClean="0">
                <a:solidFill>
                  <a:schemeClr val="tx2"/>
                </a:solidFill>
              </a:rPr>
              <a:t>ón</a:t>
            </a:r>
            <a:r>
              <a:rPr lang="es-ES_tradnl" sz="1800" dirty="0" smtClean="0">
                <a:solidFill>
                  <a:schemeClr val="tx2"/>
                </a:solidFill>
              </a:rPr>
              <a:t> puede ser una herramienta para </a:t>
            </a:r>
            <a:r>
              <a:rPr lang="es-ES_tradnl" sz="1800" b="1" dirty="0" smtClean="0">
                <a:solidFill>
                  <a:schemeClr val="tx2"/>
                </a:solidFill>
              </a:rPr>
              <a:t>favorecer </a:t>
            </a:r>
            <a:r>
              <a:rPr lang="es-ES_tradnl" sz="1800" dirty="0" smtClean="0">
                <a:solidFill>
                  <a:schemeClr val="tx2"/>
                </a:solidFill>
              </a:rPr>
              <a:t>a </a:t>
            </a:r>
            <a:r>
              <a:rPr lang="es-ES_tradnl" sz="1800" b="1" dirty="0" smtClean="0">
                <a:solidFill>
                  <a:schemeClr val="tx2"/>
                </a:solidFill>
              </a:rPr>
              <a:t>ciertos </a:t>
            </a:r>
            <a:r>
              <a:rPr lang="es-ES_tradnl" sz="1800" dirty="0" smtClean="0">
                <a:solidFill>
                  <a:schemeClr val="tx2"/>
                </a:solidFill>
              </a:rPr>
              <a:t>partidos políticos. </a:t>
            </a:r>
            <a:endParaRPr lang="es-MX" sz="1600" dirty="0" smtClean="0"/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6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6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600" b="1" dirty="0">
              <a:solidFill>
                <a:schemeClr val="tx2"/>
              </a:solidFill>
            </a:endParaRPr>
          </a:p>
          <a:p>
            <a:pPr lvl="2" indent="-228600">
              <a:lnSpc>
                <a:spcPct val="80000"/>
              </a:lnSpc>
              <a:spcBef>
                <a:spcPct val="20000"/>
              </a:spcBef>
              <a:buClr>
                <a:srgbClr val="71685C"/>
              </a:buClr>
              <a:buFont typeface="Arial" pitchFamily="-72" charset="0"/>
              <a:buNone/>
            </a:pPr>
            <a:endParaRPr lang="es-MX" sz="17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 dirty="0">
              <a:solidFill>
                <a:schemeClr val="tx2"/>
              </a:solidFill>
            </a:endParaRPr>
          </a:p>
        </p:txBody>
      </p:sp>
      <p:sp>
        <p:nvSpPr>
          <p:cNvPr id="81924" name="4 CuadroTexto"/>
          <p:cNvSpPr txBox="1">
            <a:spLocks noChangeArrowheads="1"/>
          </p:cNvSpPr>
          <p:nvPr/>
        </p:nvSpPr>
        <p:spPr bwMode="auto">
          <a:xfrm>
            <a:off x="411163" y="1700213"/>
            <a:ext cx="5837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Descubrimientos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640080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edio marco"/>
          <p:cNvSpPr/>
          <p:nvPr/>
        </p:nvSpPr>
        <p:spPr>
          <a:xfrm>
            <a:off x="411163" y="1714500"/>
            <a:ext cx="7400925" cy="1209675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83970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s-MX" sz="3500">
                <a:solidFill>
                  <a:srgbClr val="D67C02"/>
                </a:solidFill>
                <a:latin typeface="Book Antiqua" pitchFamily="-72" charset="0"/>
              </a:rPr>
              <a:t>CONCLUSIONES</a:t>
            </a:r>
          </a:p>
        </p:txBody>
      </p:sp>
      <p:sp>
        <p:nvSpPr>
          <p:cNvPr id="83971" name="4 CuadroTexto"/>
          <p:cNvSpPr txBox="1">
            <a:spLocks noChangeArrowheads="1"/>
          </p:cNvSpPr>
          <p:nvPr/>
        </p:nvSpPr>
        <p:spPr bwMode="auto">
          <a:xfrm>
            <a:off x="411163" y="1700213"/>
            <a:ext cx="5837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Limitaciones</a:t>
            </a:r>
          </a:p>
        </p:txBody>
      </p:sp>
      <p:pic>
        <p:nvPicPr>
          <p:cNvPr id="839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3" name="2 Marcador de contenido"/>
          <p:cNvSpPr>
            <a:spLocks/>
          </p:cNvSpPr>
          <p:nvPr/>
        </p:nvSpPr>
        <p:spPr bwMode="auto">
          <a:xfrm>
            <a:off x="762000" y="2209800"/>
            <a:ext cx="77724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800" dirty="0">
              <a:solidFill>
                <a:schemeClr val="tx2"/>
              </a:solidFill>
            </a:endParaRP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Char char="•"/>
            </a:pPr>
            <a:r>
              <a:rPr lang="es-MX" sz="1800" dirty="0">
                <a:solidFill>
                  <a:schemeClr val="tx2"/>
                </a:solidFill>
              </a:rPr>
              <a:t>Incluir comunidades ind</a:t>
            </a:r>
            <a:r>
              <a:rPr lang="es-MX" altLang="ja-JP" sz="1800" dirty="0">
                <a:solidFill>
                  <a:schemeClr val="tx2"/>
                </a:solidFill>
              </a:rPr>
              <a:t>ígenas.</a:t>
            </a: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800" dirty="0">
                <a:solidFill>
                  <a:schemeClr val="tx2"/>
                </a:solidFill>
              </a:rPr>
              <a:t>No romper municipalidad.</a:t>
            </a: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800" dirty="0">
                <a:solidFill>
                  <a:schemeClr val="tx2"/>
                </a:solidFill>
              </a:rPr>
              <a:t>Mismo tiempo que te tardas en recorrer desde cualquier punto de la frontera hasta la cabecera del distrito</a:t>
            </a:r>
            <a:r>
              <a:rPr lang="es-MX" altLang="ja-JP" sz="1800" dirty="0" smtClean="0">
                <a:solidFill>
                  <a:schemeClr val="tx2"/>
                </a:solidFill>
              </a:rPr>
              <a:t>. </a:t>
            </a: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800" dirty="0">
                <a:solidFill>
                  <a:schemeClr val="tx2"/>
                </a:solidFill>
              </a:rPr>
              <a:t>Homologar población en cuanto a votos efectivos.</a:t>
            </a: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Char char="•"/>
            </a:pPr>
            <a:r>
              <a:rPr lang="es-MX" sz="1800" dirty="0">
                <a:solidFill>
                  <a:schemeClr val="tx2"/>
                </a:solidFill>
              </a:rPr>
              <a:t>En el caso del 2009 pudimos observar que la manipulaci</a:t>
            </a:r>
            <a:r>
              <a:rPr lang="es-MX" altLang="ja-JP" sz="1800" dirty="0">
                <a:solidFill>
                  <a:schemeClr val="tx2"/>
                </a:solidFill>
              </a:rPr>
              <a:t>ón de resultados tiene sus límites.</a:t>
            </a: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800" dirty="0">
                <a:solidFill>
                  <a:schemeClr val="tx2"/>
                </a:solidFill>
              </a:rPr>
              <a:t>No siempre se puede moldear</a:t>
            </a:r>
            <a:r>
              <a:rPr lang="es-MX" altLang="ja-JP" sz="1800" dirty="0" smtClean="0">
                <a:solidFill>
                  <a:schemeClr val="tx2"/>
                </a:solidFill>
              </a:rPr>
              <a:t> a la </a:t>
            </a:r>
            <a:r>
              <a:rPr lang="es-MX" altLang="ja-JP" sz="1800" dirty="0">
                <a:solidFill>
                  <a:schemeClr val="tx2"/>
                </a:solidFill>
              </a:rPr>
              <a:t>voluntad democrática del pueblo.</a:t>
            </a:r>
            <a:endParaRPr lang="es-MX" sz="1600" dirty="0"/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6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6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600" b="1" dirty="0">
              <a:solidFill>
                <a:schemeClr val="tx2"/>
              </a:solidFill>
            </a:endParaRPr>
          </a:p>
          <a:p>
            <a:pPr lvl="2" indent="-228600">
              <a:lnSpc>
                <a:spcPct val="80000"/>
              </a:lnSpc>
              <a:spcBef>
                <a:spcPct val="20000"/>
              </a:spcBef>
              <a:buClr>
                <a:srgbClr val="71685C"/>
              </a:buClr>
              <a:buFont typeface="Arial" pitchFamily="-72" charset="0"/>
              <a:buNone/>
            </a:pPr>
            <a:endParaRPr lang="es-MX" sz="17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s-MX" sz="3500">
                <a:solidFill>
                  <a:srgbClr val="D67C02"/>
                </a:solidFill>
                <a:latin typeface="Book Antiqua" pitchFamily="-72" charset="0"/>
              </a:rPr>
              <a:t>FINAL </a:t>
            </a:r>
          </a:p>
        </p:txBody>
      </p:sp>
      <p:sp>
        <p:nvSpPr>
          <p:cNvPr id="86018" name="2 Marcador de contenido"/>
          <p:cNvSpPr>
            <a:spLocks/>
          </p:cNvSpPr>
          <p:nvPr/>
        </p:nvSpPr>
        <p:spPr bwMode="auto">
          <a:xfrm>
            <a:off x="762000" y="2209800"/>
            <a:ext cx="77724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800">
              <a:solidFill>
                <a:schemeClr val="tx2"/>
              </a:solidFill>
            </a:endParaRP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None/>
            </a:pPr>
            <a:r>
              <a:rPr lang="es-MX" sz="2800">
                <a:solidFill>
                  <a:schemeClr val="tx2"/>
                </a:solidFill>
              </a:rPr>
              <a:t>“</a:t>
            </a:r>
            <a:r>
              <a:rPr lang="es-MX" sz="2800" i="1">
                <a:solidFill>
                  <a:schemeClr val="tx2"/>
                </a:solidFill>
              </a:rPr>
              <a:t>We are all equal but some are more equal than others”</a:t>
            </a:r>
            <a:r>
              <a:rPr lang="es-MX" sz="2800">
                <a:solidFill>
                  <a:schemeClr val="tx2"/>
                </a:solidFill>
              </a:rPr>
              <a:t> </a:t>
            </a: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Tx/>
              <a:buChar char="-"/>
            </a:pPr>
            <a:r>
              <a:rPr lang="es-MX" sz="1200">
                <a:solidFill>
                  <a:schemeClr val="tx2"/>
                </a:solidFill>
              </a:rPr>
              <a:t>George Orwell</a:t>
            </a: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</a:pPr>
            <a:endParaRPr lang="es-MX" sz="2800">
              <a:solidFill>
                <a:schemeClr val="tx2"/>
              </a:solidFill>
            </a:endParaRP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None/>
            </a:pPr>
            <a:endParaRPr lang="es-MX" sz="2800">
              <a:solidFill>
                <a:schemeClr val="tx2"/>
              </a:solidFill>
            </a:endParaRPr>
          </a:p>
          <a:p>
            <a:pPr marL="342900" indent="-228600" algn="just" eaLnBrk="0" hangingPunct="0">
              <a:spcBef>
                <a:spcPct val="20000"/>
              </a:spcBef>
              <a:spcAft>
                <a:spcPts val="1000"/>
              </a:spcAft>
              <a:buClr>
                <a:schemeClr val="accent1"/>
              </a:buClr>
              <a:buFont typeface="Arial" pitchFamily="-72" charset="0"/>
              <a:buNone/>
            </a:pPr>
            <a:endParaRPr lang="es-MX" sz="1600"/>
          </a:p>
          <a:p>
            <a:pPr marL="342900" indent="-228600" algn="just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6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6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sz="1600" b="1">
              <a:solidFill>
                <a:schemeClr val="tx2"/>
              </a:solidFill>
            </a:endParaRPr>
          </a:p>
          <a:p>
            <a:pPr lvl="2" indent="-228600">
              <a:lnSpc>
                <a:spcPct val="80000"/>
              </a:lnSpc>
              <a:spcBef>
                <a:spcPct val="20000"/>
              </a:spcBef>
              <a:buClr>
                <a:srgbClr val="71685C"/>
              </a:buClr>
              <a:buFont typeface="Arial" pitchFamily="-72" charset="0"/>
              <a:buNone/>
            </a:pPr>
            <a:endParaRPr lang="es-MX" sz="17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  <a:p>
            <a:pPr marL="342900" indent="-2286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sz="2200">
              <a:solidFill>
                <a:schemeClr val="tx2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914400" y="4495800"/>
            <a:ext cx="6192838" cy="915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Leticia Ramírez Vargas	 	</a:t>
            </a:r>
            <a:r>
              <a:rPr lang="es-MX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leticiar.vargas@gmail.com</a:t>
            </a:r>
            <a:endParaRPr lang="es-MX" sz="1800" dirty="0">
              <a:solidFill>
                <a:schemeClr val="accent1">
                  <a:lumMod val="50000"/>
                </a:schemeClr>
              </a:solidFill>
              <a:latin typeface="+mj-lt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Mónica </a:t>
            </a:r>
            <a:r>
              <a:rPr lang="es-MX" sz="18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Meltis</a:t>
            </a: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 </a:t>
            </a:r>
            <a:r>
              <a:rPr lang="es-MX" sz="18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Véjar</a:t>
            </a: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	 	</a:t>
            </a:r>
            <a:r>
              <a:rPr lang="es-MX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monicameltis@gmail.com</a:t>
            </a:r>
            <a:endParaRPr lang="es-MX" sz="1800" dirty="0">
              <a:solidFill>
                <a:schemeClr val="accent1">
                  <a:lumMod val="50000"/>
                </a:schemeClr>
              </a:solidFill>
              <a:latin typeface="+mj-lt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Daniela </a:t>
            </a:r>
            <a:r>
              <a:rPr lang="es-MX" sz="18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Philipson</a:t>
            </a:r>
            <a:r>
              <a:rPr lang="es-MX" sz="18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 García	 	</a:t>
            </a:r>
            <a:r>
              <a:rPr lang="es-MX" sz="1400" dirty="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danielaphilipson@gmail.com</a:t>
            </a:r>
            <a:endParaRPr lang="es-MX" sz="1800" dirty="0">
              <a:solidFill>
                <a:schemeClr val="accent1">
                  <a:lumMod val="50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8602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>
                <a:solidFill>
                  <a:schemeClr val="accent1">
                    <a:lumMod val="75000"/>
                  </a:schemeClr>
                </a:solidFill>
                <a:ea typeface="+mj-ea"/>
                <a:cs typeface="+mj-cs"/>
              </a:rPr>
              <a:t>procedimiento</a:t>
            </a:r>
            <a:endParaRPr lang="es-MX" dirty="0">
              <a:solidFill>
                <a:schemeClr val="accent1">
                  <a:lumMod val="7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3554" name="2 Marcador de contenido"/>
          <p:cNvSpPr>
            <a:spLocks noGrp="1"/>
          </p:cNvSpPr>
          <p:nvPr>
            <p:ph idx="1"/>
          </p:nvPr>
        </p:nvSpPr>
        <p:spPr>
          <a:xfrm>
            <a:off x="685800" y="1447800"/>
            <a:ext cx="8229600" cy="43735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s-MX" sz="2200"/>
          </a:p>
          <a:p>
            <a:pPr eaLnBrk="1" hangingPunct="1">
              <a:lnSpc>
                <a:spcPct val="80000"/>
              </a:lnSpc>
            </a:pPr>
            <a:endParaRPr lang="es-MX" sz="2200"/>
          </a:p>
          <a:p>
            <a:pPr eaLnBrk="1" hangingPunct="1">
              <a:lnSpc>
                <a:spcPct val="80000"/>
              </a:lnSpc>
            </a:pPr>
            <a:endParaRPr lang="es-MX" sz="2200"/>
          </a:p>
          <a:p>
            <a:pPr eaLnBrk="1" hangingPunct="1">
              <a:lnSpc>
                <a:spcPct val="80000"/>
              </a:lnSpc>
            </a:pPr>
            <a:endParaRPr lang="es-MX" sz="2200"/>
          </a:p>
          <a:p>
            <a:pPr eaLnBrk="1" hangingPunct="1">
              <a:lnSpc>
                <a:spcPct val="80000"/>
              </a:lnSpc>
            </a:pPr>
            <a:r>
              <a:rPr lang="es-MX" sz="2200" b="1"/>
              <a:t>Utilizando District Builder</a:t>
            </a:r>
            <a:endParaRPr lang="es-MX" sz="2200"/>
          </a:p>
          <a:p>
            <a:pPr lvl="1" eaLnBrk="1" hangingPunct="1">
              <a:lnSpc>
                <a:spcPct val="80000"/>
              </a:lnSpc>
            </a:pPr>
            <a:endParaRPr lang="es-MX" sz="1900" b="1"/>
          </a:p>
          <a:p>
            <a:pPr lvl="1" eaLnBrk="1" hangingPunct="1">
              <a:lnSpc>
                <a:spcPct val="80000"/>
              </a:lnSpc>
            </a:pPr>
            <a:r>
              <a:rPr lang="es-MX" sz="1900"/>
              <a:t>Dibujar</a:t>
            </a:r>
            <a:r>
              <a:rPr lang="es-MX" sz="1900" b="1"/>
              <a:t> 40</a:t>
            </a:r>
            <a:r>
              <a:rPr lang="es-MX" sz="1900"/>
              <a:t> distritos</a:t>
            </a:r>
          </a:p>
          <a:p>
            <a:pPr lvl="1" eaLnBrk="1" hangingPunct="1">
              <a:lnSpc>
                <a:spcPct val="80000"/>
              </a:lnSpc>
            </a:pPr>
            <a:endParaRPr lang="es-MX" sz="1900"/>
          </a:p>
          <a:p>
            <a:pPr lvl="1" eaLnBrk="1" hangingPunct="1">
              <a:lnSpc>
                <a:spcPct val="80000"/>
              </a:lnSpc>
            </a:pPr>
            <a:r>
              <a:rPr lang="es-MX" sz="1900"/>
              <a:t>Restricciones:</a:t>
            </a:r>
          </a:p>
          <a:p>
            <a:pPr lvl="2" eaLnBrk="1" hangingPunct="1">
              <a:lnSpc>
                <a:spcPct val="80000"/>
              </a:lnSpc>
            </a:pPr>
            <a:r>
              <a:rPr lang="es-MX" sz="1700"/>
              <a:t>Contiguidad</a:t>
            </a:r>
          </a:p>
          <a:p>
            <a:pPr lvl="2" eaLnBrk="1" hangingPunct="1">
              <a:lnSpc>
                <a:spcPct val="80000"/>
              </a:lnSpc>
            </a:pPr>
            <a:r>
              <a:rPr lang="es-MX" sz="1700"/>
              <a:t>Población hom</a:t>
            </a:r>
            <a:r>
              <a:rPr lang="es-MX" altLang="ja-JP" sz="1700">
                <a:cs typeface="ＭＳ Ｐゴシック" pitchFamily="-72" charset="-128"/>
              </a:rPr>
              <a:t>ó</a:t>
            </a:r>
            <a:r>
              <a:rPr lang="es-MX" sz="1700"/>
              <a:t>loga de </a:t>
            </a:r>
            <a:r>
              <a:rPr lang="es-MX" sz="1700" b="1"/>
              <a:t>379,000</a:t>
            </a:r>
          </a:p>
          <a:p>
            <a:pPr lvl="2" eaLnBrk="1" hangingPunct="1">
              <a:lnSpc>
                <a:spcPct val="80000"/>
              </a:lnSpc>
            </a:pPr>
            <a:r>
              <a:rPr lang="es-MX" sz="1700"/>
              <a:t>Margen de error de </a:t>
            </a:r>
            <a:r>
              <a:rPr lang="es-MX" sz="1700" b="1"/>
              <a:t>10%</a:t>
            </a:r>
          </a:p>
          <a:p>
            <a:pPr lvl="2" eaLnBrk="1" hangingPunct="1">
              <a:lnSpc>
                <a:spcPct val="80000"/>
              </a:lnSpc>
            </a:pPr>
            <a:endParaRPr lang="es-MX" sz="1700" b="1"/>
          </a:p>
          <a:p>
            <a:pPr lvl="1" eaLnBrk="1" hangingPunct="1">
              <a:lnSpc>
                <a:spcPct val="80000"/>
              </a:lnSpc>
            </a:pPr>
            <a:r>
              <a:rPr lang="es-MX" sz="1900"/>
              <a:t>Dos Opciones:</a:t>
            </a:r>
            <a:endParaRPr lang="es-MX" sz="1700"/>
          </a:p>
          <a:p>
            <a:pPr lvl="2" eaLnBrk="1" hangingPunct="1">
              <a:lnSpc>
                <a:spcPct val="80000"/>
              </a:lnSpc>
            </a:pPr>
            <a:r>
              <a:rPr lang="es-MX" sz="1700"/>
              <a:t>Congreso</a:t>
            </a:r>
          </a:p>
          <a:p>
            <a:pPr lvl="2" eaLnBrk="1" hangingPunct="1">
              <a:lnSpc>
                <a:spcPct val="80000"/>
              </a:lnSpc>
            </a:pPr>
            <a:r>
              <a:rPr lang="es-MX" sz="1700"/>
              <a:t>Vacío</a:t>
            </a:r>
            <a:endParaRPr lang="es-MX" sz="2000" b="1"/>
          </a:p>
          <a:p>
            <a:pPr lvl="2" eaLnBrk="1" hangingPunct="1">
              <a:lnSpc>
                <a:spcPct val="80000"/>
              </a:lnSpc>
              <a:buFont typeface="Arial" pitchFamily="-72" charset="0"/>
              <a:buNone/>
            </a:pPr>
            <a:endParaRPr lang="es-MX" sz="1700"/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es-MX" sz="2200"/>
          </a:p>
          <a:p>
            <a:pPr eaLnBrk="1" hangingPunct="1">
              <a:lnSpc>
                <a:spcPct val="80000"/>
              </a:lnSpc>
              <a:buFont typeface="Arial" pitchFamily="-72" charset="0"/>
              <a:buNone/>
            </a:pPr>
            <a:endParaRPr lang="es-MX" sz="2200"/>
          </a:p>
        </p:txBody>
      </p:sp>
      <p:sp>
        <p:nvSpPr>
          <p:cNvPr id="4" name="3 Medio marco"/>
          <p:cNvSpPr/>
          <p:nvPr/>
        </p:nvSpPr>
        <p:spPr>
          <a:xfrm>
            <a:off x="304800" y="1524000"/>
            <a:ext cx="7416800" cy="1512888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23556" name="4 CuadroTexto"/>
          <p:cNvSpPr txBox="1">
            <a:spLocks noChangeArrowheads="1"/>
          </p:cNvSpPr>
          <p:nvPr/>
        </p:nvSpPr>
        <p:spPr bwMode="auto">
          <a:xfrm>
            <a:off x="285750" y="1628775"/>
            <a:ext cx="4824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Dibujando Fronteras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632460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1033" descr="basic inf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1981200"/>
            <a:ext cx="25257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Flecha doblada hacia arriba"/>
          <p:cNvSpPr/>
          <p:nvPr/>
        </p:nvSpPr>
        <p:spPr>
          <a:xfrm>
            <a:off x="685800" y="5638800"/>
            <a:ext cx="6192838" cy="92868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5450" y="407988"/>
            <a:ext cx="8261350" cy="1039812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>
                <a:solidFill>
                  <a:schemeClr val="accent1">
                    <a:lumMod val="75000"/>
                  </a:schemeClr>
                </a:solidFill>
                <a:ea typeface="+mj-ea"/>
                <a:cs typeface="+mj-cs"/>
              </a:rPr>
              <a:t>Procedimiento</a:t>
            </a:r>
            <a:endParaRPr lang="es-MX" dirty="0">
              <a:solidFill>
                <a:schemeClr val="accent1">
                  <a:lumMod val="75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2560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632460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1034" descr="ejemplo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4419600" y="3581400"/>
            <a:ext cx="4572000" cy="3048000"/>
          </a:xfrm>
        </p:spPr>
      </p:pic>
      <p:pic>
        <p:nvPicPr>
          <p:cNvPr id="25604" name="Picture 1033" descr="ejempl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1600200"/>
            <a:ext cx="483235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8 CuadroTexto"/>
          <p:cNvSpPr txBox="1">
            <a:spLocks noChangeArrowheads="1"/>
          </p:cNvSpPr>
          <p:nvPr/>
        </p:nvSpPr>
        <p:spPr bwMode="auto">
          <a:xfrm>
            <a:off x="5181600" y="2057400"/>
            <a:ext cx="3581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1800" b="1" dirty="0">
                <a:solidFill>
                  <a:srgbClr val="354675"/>
                </a:solidFill>
              </a:rPr>
              <a:t>Distritos </a:t>
            </a:r>
            <a:r>
              <a:rPr lang="es-MX" sz="1800" b="1" dirty="0" smtClean="0">
                <a:solidFill>
                  <a:srgbClr val="354675"/>
                </a:solidFill>
              </a:rPr>
              <a:t>hipot</a:t>
            </a:r>
            <a:r>
              <a:rPr lang="es-MX" altLang="ja-JP" sz="1800" b="1" dirty="0" smtClean="0">
                <a:solidFill>
                  <a:srgbClr val="354675"/>
                </a:solidFill>
              </a:rPr>
              <a:t>éticos</a:t>
            </a:r>
          </a:p>
          <a:p>
            <a:pPr>
              <a:buFont typeface="Arial"/>
              <a:buChar char="•"/>
            </a:pPr>
            <a:r>
              <a:rPr lang="es-MX" altLang="ja-JP" sz="1200" dirty="0" smtClean="0">
                <a:solidFill>
                  <a:srgbClr val="354675"/>
                </a:solidFill>
              </a:rPr>
              <a:t>Distritos no comparables</a:t>
            </a:r>
          </a:p>
          <a:p>
            <a:pPr>
              <a:buFont typeface="Arial"/>
              <a:buChar char="•"/>
            </a:pPr>
            <a:endParaRPr lang="es-MX" altLang="ja-JP" sz="1200" dirty="0" smtClean="0">
              <a:solidFill>
                <a:srgbClr val="354675"/>
              </a:solidFill>
            </a:endParaRPr>
          </a:p>
          <a:p>
            <a:pPr>
              <a:buFont typeface="Arial"/>
              <a:buChar char="•"/>
            </a:pPr>
            <a:r>
              <a:rPr lang="es-MX" altLang="ja-JP" sz="1200" dirty="0" smtClean="0">
                <a:solidFill>
                  <a:srgbClr val="354675"/>
                </a:solidFill>
              </a:rPr>
              <a:t>Resultados a partir de distritos hipot</a:t>
            </a:r>
            <a:r>
              <a:rPr lang="es-MX" altLang="ja-JP" sz="1200" dirty="0" smtClean="0">
                <a:solidFill>
                  <a:srgbClr val="354675"/>
                </a:solidFill>
              </a:rPr>
              <a:t>éticos propuestos en este trabajo.</a:t>
            </a:r>
            <a:r>
              <a:rPr lang="es-MX" altLang="ja-JP" sz="1800" dirty="0" smtClean="0">
                <a:solidFill>
                  <a:srgbClr val="354675"/>
                </a:solidFill>
              </a:rPr>
              <a:t> </a:t>
            </a:r>
            <a:endParaRPr lang="es-MX" sz="1800" b="1" dirty="0">
              <a:solidFill>
                <a:srgbClr val="354675"/>
              </a:solidFill>
            </a:endParaRPr>
          </a:p>
        </p:txBody>
      </p:sp>
      <p:sp>
        <p:nvSpPr>
          <p:cNvPr id="25606" name="8 CuadroTexto"/>
          <p:cNvSpPr txBox="1">
            <a:spLocks noChangeArrowheads="1"/>
          </p:cNvSpPr>
          <p:nvPr/>
        </p:nvSpPr>
        <p:spPr bwMode="auto">
          <a:xfrm>
            <a:off x="457200" y="5486400"/>
            <a:ext cx="358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1800" b="1" dirty="0">
                <a:solidFill>
                  <a:srgbClr val="354675"/>
                </a:solidFill>
              </a:rPr>
              <a:t>Distritos reales</a:t>
            </a:r>
            <a:r>
              <a:rPr lang="es-MX" altLang="ja-JP" sz="1800" dirty="0">
                <a:solidFill>
                  <a:srgbClr val="354675"/>
                </a:solidFill>
              </a:rPr>
              <a:t> </a:t>
            </a:r>
            <a:endParaRPr lang="es-MX" sz="1800" b="1" dirty="0">
              <a:solidFill>
                <a:srgbClr val="35467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>
                <a:solidFill>
                  <a:schemeClr val="accent1">
                    <a:lumMod val="75000"/>
                  </a:schemeClr>
                </a:solidFill>
                <a:ea typeface="+mj-ea"/>
                <a:cs typeface="+mj-cs"/>
              </a:rPr>
              <a:t>procedimiento</a:t>
            </a:r>
            <a:endParaRPr lang="es-MX" dirty="0">
              <a:solidFill>
                <a:schemeClr val="accent1">
                  <a:lumMod val="7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7650" name="8 Marcador de contenido"/>
          <p:cNvSpPr>
            <a:spLocks noGrp="1"/>
          </p:cNvSpPr>
          <p:nvPr>
            <p:ph idx="1"/>
          </p:nvPr>
        </p:nvSpPr>
        <p:spPr>
          <a:xfrm>
            <a:off x="914400" y="838200"/>
            <a:ext cx="8001000" cy="437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s-MX" smtClean="0"/>
          </a:p>
          <a:p>
            <a:pPr eaLnBrk="1" hangingPunct="1">
              <a:lnSpc>
                <a:spcPct val="90000"/>
              </a:lnSpc>
            </a:pPr>
            <a:endParaRPr lang="es-MX" smtClean="0"/>
          </a:p>
          <a:p>
            <a:pPr eaLnBrk="1" hangingPunct="1">
              <a:lnSpc>
                <a:spcPct val="90000"/>
              </a:lnSpc>
              <a:buFont typeface="Arial" pitchFamily="-72" charset="0"/>
              <a:buNone/>
            </a:pPr>
            <a:endParaRPr lang="es-MX" smtClean="0"/>
          </a:p>
          <a:p>
            <a:pPr eaLnBrk="1" hangingPunct="1">
              <a:lnSpc>
                <a:spcPct val="90000"/>
              </a:lnSpc>
              <a:buFont typeface="Arial" pitchFamily="-72" charset="0"/>
              <a:buNone/>
            </a:pPr>
            <a:endParaRPr lang="es-MX" smtClean="0"/>
          </a:p>
          <a:p>
            <a:pPr eaLnBrk="1" hangingPunct="1">
              <a:lnSpc>
                <a:spcPct val="90000"/>
              </a:lnSpc>
            </a:pPr>
            <a:r>
              <a:rPr lang="es-MX" b="1" smtClean="0"/>
              <a:t>Elaboración</a:t>
            </a:r>
            <a:r>
              <a:rPr lang="es-MX" smtClean="0"/>
              <a:t>: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MX" smtClean="0"/>
              <a:t>Agregar votos por secciones y por partidos.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MX" smtClean="0"/>
              <a:t>Observar margen de diferencia entre partidos por distrito.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MX" smtClean="0"/>
              <a:t>Utilizamos un mapa con datos del INEGI e IFE para indicarnos que partido gan</a:t>
            </a:r>
            <a:r>
              <a:rPr lang="es-MX" altLang="ja-JP" smtClean="0">
                <a:cs typeface="ＭＳ Ｐゴシック" pitchFamily="-72" charset="-128"/>
              </a:rPr>
              <a:t>ó</a:t>
            </a:r>
            <a:r>
              <a:rPr lang="es-MX" smtClean="0"/>
              <a:t> cada secci</a:t>
            </a:r>
            <a:r>
              <a:rPr lang="es-MX" altLang="ja-JP" smtClean="0">
                <a:cs typeface="ＭＳ Ｐゴシック" pitchFamily="-72" charset="-128"/>
              </a:rPr>
              <a:t>ón.</a:t>
            </a:r>
            <a:endParaRPr lang="es-MX" smtClean="0"/>
          </a:p>
          <a:p>
            <a:pPr lvl="1" algn="just" eaLnBrk="1" hangingPunct="1">
              <a:lnSpc>
                <a:spcPct val="90000"/>
              </a:lnSpc>
            </a:pPr>
            <a:r>
              <a:rPr lang="es-MX" smtClean="0"/>
              <a:t>Redibujar fronteras a favor del PRD en donde exista un pequeño margen entre PRD y partido ganador.</a:t>
            </a:r>
          </a:p>
          <a:p>
            <a:pPr lvl="1" eaLnBrk="1" hangingPunct="1">
              <a:lnSpc>
                <a:spcPct val="90000"/>
              </a:lnSpc>
            </a:pPr>
            <a:endParaRPr lang="es-MX" smtClean="0"/>
          </a:p>
          <a:p>
            <a:pPr lvl="1" eaLnBrk="1" hangingPunct="1">
              <a:lnSpc>
                <a:spcPct val="90000"/>
              </a:lnSpc>
            </a:pPr>
            <a:endParaRPr lang="es-MX" smtClean="0"/>
          </a:p>
        </p:txBody>
      </p:sp>
      <p:sp>
        <p:nvSpPr>
          <p:cNvPr id="7" name="6 Medio marco"/>
          <p:cNvSpPr/>
          <p:nvPr/>
        </p:nvSpPr>
        <p:spPr>
          <a:xfrm>
            <a:off x="395288" y="1744663"/>
            <a:ext cx="7416800" cy="1512887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27652" name="7 CuadroTexto"/>
          <p:cNvSpPr txBox="1">
            <a:spLocks noChangeArrowheads="1"/>
          </p:cNvSpPr>
          <p:nvPr/>
        </p:nvSpPr>
        <p:spPr bwMode="auto">
          <a:xfrm>
            <a:off x="395288" y="1752600"/>
            <a:ext cx="4824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Análisis de Datos con STATA</a:t>
            </a:r>
          </a:p>
        </p:txBody>
      </p:sp>
      <p:pic>
        <p:nvPicPr>
          <p:cNvPr id="27653" name="9 Image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105400"/>
            <a:ext cx="75707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15288" y="6389688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7" name="6 Medio marco"/>
          <p:cNvSpPr/>
          <p:nvPr/>
        </p:nvSpPr>
        <p:spPr>
          <a:xfrm>
            <a:off x="395288" y="1744663"/>
            <a:ext cx="7416800" cy="1512887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29699" name="7 CuadroTexto"/>
          <p:cNvSpPr txBox="1">
            <a:spLocks noChangeArrowheads="1"/>
          </p:cNvSpPr>
          <p:nvPr/>
        </p:nvSpPr>
        <p:spPr bwMode="auto">
          <a:xfrm>
            <a:off x="395288" y="1752600"/>
            <a:ext cx="4824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Estrategias a Considerar</a:t>
            </a:r>
          </a:p>
        </p:txBody>
      </p:sp>
      <p:sp>
        <p:nvSpPr>
          <p:cNvPr id="29700" name="8 Marcador de contenido"/>
          <p:cNvSpPr>
            <a:spLocks/>
          </p:cNvSpPr>
          <p:nvPr/>
        </p:nvSpPr>
        <p:spPr bwMode="auto">
          <a:xfrm>
            <a:off x="914400" y="838200"/>
            <a:ext cx="7467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None/>
            </a:pPr>
            <a:endParaRPr lang="es-MX" dirty="0" smtClean="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sz="1600" dirty="0" smtClean="0">
                <a:solidFill>
                  <a:schemeClr val="tx2"/>
                </a:solidFill>
              </a:rPr>
              <a:t>Identificar los distritos perdidos y acumular en ellos las secciones de la oposici</a:t>
            </a:r>
            <a:r>
              <a:rPr lang="es-MX" sz="1600" dirty="0" smtClean="0">
                <a:solidFill>
                  <a:schemeClr val="tx2"/>
                </a:solidFill>
              </a:rPr>
              <a:t>ón. </a:t>
            </a:r>
          </a:p>
          <a:p>
            <a:pPr marL="342900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</a:pPr>
            <a:r>
              <a:rPr lang="es-MX" altLang="ja-JP" sz="1600" dirty="0" smtClean="0">
                <a:solidFill>
                  <a:schemeClr val="tx2"/>
                </a:solidFill>
              </a:rPr>
              <a:t>		</a:t>
            </a:r>
          </a:p>
          <a:p>
            <a:pPr marL="342900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600" dirty="0">
                <a:solidFill>
                  <a:schemeClr val="tx2"/>
                </a:solidFill>
              </a:rPr>
              <a:t>Identificar los distritos</a:t>
            </a:r>
            <a:r>
              <a:rPr lang="es-MX" altLang="ja-JP" sz="1600" dirty="0" smtClean="0">
                <a:solidFill>
                  <a:schemeClr val="tx2"/>
                </a:solidFill>
              </a:rPr>
              <a:t> con menor m</a:t>
            </a:r>
            <a:r>
              <a:rPr lang="es-MX" altLang="ja-JP" sz="1600" dirty="0" smtClean="0">
                <a:solidFill>
                  <a:schemeClr val="tx2"/>
                </a:solidFill>
              </a:rPr>
              <a:t>argen de pérdida. </a:t>
            </a:r>
          </a:p>
          <a:p>
            <a:pPr marL="800100" lvl="1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600" dirty="0" smtClean="0">
                <a:solidFill>
                  <a:schemeClr val="tx2"/>
                </a:solidFill>
              </a:rPr>
              <a:t>Agregar secciones con mayoría del PRD</a:t>
            </a:r>
          </a:p>
          <a:p>
            <a:pPr marL="800100" lvl="1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600" dirty="0" smtClean="0">
                <a:solidFill>
                  <a:schemeClr val="tx2"/>
                </a:solidFill>
              </a:rPr>
              <a:t>Eliminar secciones con mayoría de la oposición más fuerte.</a:t>
            </a:r>
          </a:p>
          <a:p>
            <a:pPr marL="800100" lvl="1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600" dirty="0" smtClean="0">
                <a:solidFill>
                  <a:schemeClr val="tx2"/>
                </a:solidFill>
              </a:rPr>
              <a:t>Utilizar otras secciones ganadas por partidos no competitivos para neutralizar. </a:t>
            </a:r>
          </a:p>
          <a:p>
            <a:pPr marL="342900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</a:pPr>
            <a:endParaRPr lang="es-MX" altLang="ja-JP" sz="1600" dirty="0" smtClean="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600" dirty="0" smtClean="0">
                <a:solidFill>
                  <a:schemeClr val="tx2"/>
                </a:solidFill>
              </a:rPr>
              <a:t>Pocos distritos con mayor poblaci</a:t>
            </a:r>
            <a:r>
              <a:rPr lang="es-MX" altLang="ja-JP" sz="1600" dirty="0" smtClean="0">
                <a:solidFill>
                  <a:schemeClr val="tx2"/>
                </a:solidFill>
              </a:rPr>
              <a:t>ón a favor de la oposición. </a:t>
            </a:r>
          </a:p>
          <a:p>
            <a:pPr marL="342900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altLang="ja-JP" sz="1600" dirty="0" smtClean="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r>
              <a:rPr lang="es-MX" altLang="ja-JP" sz="1600" dirty="0" smtClean="0">
                <a:solidFill>
                  <a:schemeClr val="tx2"/>
                </a:solidFill>
              </a:rPr>
              <a:t>Muchos distritos con menor población a favor del PRD.</a:t>
            </a:r>
            <a:endParaRPr lang="es-MX" altLang="ja-JP" sz="1600" dirty="0" smtClean="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</a:pPr>
            <a:endParaRPr lang="es-MX" altLang="ja-JP" sz="1800" dirty="0" smtClean="0">
              <a:solidFill>
                <a:schemeClr val="tx2"/>
              </a:solidFill>
            </a:endParaRPr>
          </a:p>
          <a:p>
            <a:pPr marL="342900" indent="-228600" algn="just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-72" charset="0"/>
              <a:buChar char="•"/>
            </a:pPr>
            <a:endParaRPr lang="es-MX" dirty="0">
              <a:solidFill>
                <a:schemeClr val="tx2"/>
              </a:solidFill>
            </a:endParaRPr>
          </a:p>
          <a:p>
            <a:pPr marL="639763" lvl="1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itchFamily="-72" charset="0"/>
              <a:buChar char="•"/>
            </a:pPr>
            <a:endParaRPr lang="es-MX" sz="2000" dirty="0">
              <a:solidFill>
                <a:schemeClr val="tx2"/>
              </a:solidFill>
            </a:endParaRPr>
          </a:p>
          <a:p>
            <a:pPr marL="639763" lvl="1" indent="-2286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itchFamily="-72" charset="0"/>
              <a:buChar char="•"/>
            </a:pPr>
            <a:endParaRPr lang="es-MX" sz="2000" dirty="0">
              <a:solidFill>
                <a:schemeClr val="tx2"/>
              </a:solidFill>
            </a:endParaRP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5113" y="6391275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/>
          </p:cNvSpPr>
          <p:nvPr/>
        </p:nvSpPr>
        <p:spPr bwMode="auto">
          <a:xfrm>
            <a:off x="425450" y="407988"/>
            <a:ext cx="8261350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MX" sz="3500" cap="all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procedimiento</a:t>
            </a:r>
          </a:p>
        </p:txBody>
      </p:sp>
      <p:sp>
        <p:nvSpPr>
          <p:cNvPr id="4" name="3 Medio marco"/>
          <p:cNvSpPr/>
          <p:nvPr/>
        </p:nvSpPr>
        <p:spPr>
          <a:xfrm>
            <a:off x="304800" y="1676400"/>
            <a:ext cx="7924800" cy="4572000"/>
          </a:xfrm>
          <a:prstGeom prst="halfFram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solidFill>
                <a:schemeClr val="tx1"/>
              </a:solidFill>
            </a:endParaRPr>
          </a:p>
        </p:txBody>
      </p:sp>
      <p:sp>
        <p:nvSpPr>
          <p:cNvPr id="31747" name="4 CuadroTexto"/>
          <p:cNvSpPr txBox="1">
            <a:spLocks noChangeArrowheads="1"/>
          </p:cNvSpPr>
          <p:nvPr/>
        </p:nvSpPr>
        <p:spPr bwMode="auto">
          <a:xfrm>
            <a:off x="609600" y="1905000"/>
            <a:ext cx="58372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5400" b="1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2006</a:t>
            </a:r>
            <a:endParaRPr lang="es-MX">
              <a:solidFill>
                <a:schemeClr val="bg1"/>
              </a:solidFill>
              <a:ea typeface="Arial" pitchFamily="-72" charset="0"/>
              <a:cs typeface="Arial" pitchFamily="-72" charset="0"/>
            </a:endParaRP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5113" y="624840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>
                <a:solidFill>
                  <a:schemeClr val="accent1">
                    <a:lumMod val="75000"/>
                  </a:schemeClr>
                </a:solidFill>
                <a:ea typeface="+mj-ea"/>
                <a:cs typeface="+mj-cs"/>
              </a:rPr>
              <a:t>procedimiento</a:t>
            </a:r>
            <a:endParaRPr lang="es-MX" dirty="0">
              <a:solidFill>
                <a:schemeClr val="accent1">
                  <a:lumMod val="75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3794" name="8 CuadroTexto"/>
          <p:cNvSpPr txBox="1">
            <a:spLocks noChangeArrowheads="1"/>
          </p:cNvSpPr>
          <p:nvPr/>
        </p:nvSpPr>
        <p:spPr bwMode="auto">
          <a:xfrm>
            <a:off x="304800" y="1600200"/>
            <a:ext cx="53292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MX" sz="1800" b="1">
                <a:solidFill>
                  <a:srgbClr val="354675"/>
                </a:solidFill>
              </a:rPr>
              <a:t>22 </a:t>
            </a:r>
            <a:r>
              <a:rPr lang="es-MX" sz="1800">
                <a:solidFill>
                  <a:srgbClr val="354675"/>
                </a:solidFill>
              </a:rPr>
              <a:t>Distritos ganados</a:t>
            </a:r>
            <a:r>
              <a:rPr lang="es-MX" sz="1800" b="1">
                <a:solidFill>
                  <a:srgbClr val="354675"/>
                </a:solidFill>
              </a:rPr>
              <a:t> </a:t>
            </a:r>
            <a:r>
              <a:rPr lang="es-MX" sz="1800">
                <a:solidFill>
                  <a:srgbClr val="354675"/>
                </a:solidFill>
              </a:rPr>
              <a:t>por</a:t>
            </a:r>
            <a:r>
              <a:rPr lang="es-MX" sz="1800" b="1">
                <a:solidFill>
                  <a:srgbClr val="354675"/>
                </a:solidFill>
              </a:rPr>
              <a:t> PRD</a:t>
            </a:r>
          </a:p>
        </p:txBody>
      </p:sp>
      <p:pic>
        <p:nvPicPr>
          <p:cNvPr id="33795" name="Picture 1033" descr="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057400"/>
            <a:ext cx="8610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Elipse"/>
          <p:cNvSpPr/>
          <p:nvPr/>
        </p:nvSpPr>
        <p:spPr>
          <a:xfrm>
            <a:off x="8077200" y="4191000"/>
            <a:ext cx="4318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6 Elipse"/>
          <p:cNvSpPr/>
          <p:nvPr/>
        </p:nvSpPr>
        <p:spPr>
          <a:xfrm>
            <a:off x="6172200" y="4191000"/>
            <a:ext cx="431800" cy="647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800">
              <a:ln w="3175"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379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2450" y="6394450"/>
            <a:ext cx="8477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trella de 5 puntas 9"/>
          <p:cNvSpPr/>
          <p:nvPr/>
        </p:nvSpPr>
        <p:spPr>
          <a:xfrm>
            <a:off x="10668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strella de 5 puntas 10"/>
          <p:cNvSpPr/>
          <p:nvPr/>
        </p:nvSpPr>
        <p:spPr>
          <a:xfrm>
            <a:off x="12192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Estrella de 5 puntas 11"/>
          <p:cNvSpPr/>
          <p:nvPr/>
        </p:nvSpPr>
        <p:spPr>
          <a:xfrm>
            <a:off x="13716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Estrella de 5 puntas 12"/>
          <p:cNvSpPr/>
          <p:nvPr/>
        </p:nvSpPr>
        <p:spPr>
          <a:xfrm>
            <a:off x="15240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strella de 5 puntas 13"/>
          <p:cNvSpPr/>
          <p:nvPr/>
        </p:nvSpPr>
        <p:spPr>
          <a:xfrm>
            <a:off x="17526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strella de 5 puntas 15"/>
          <p:cNvSpPr/>
          <p:nvPr/>
        </p:nvSpPr>
        <p:spPr>
          <a:xfrm>
            <a:off x="21336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strella de 5 puntas 16"/>
          <p:cNvSpPr/>
          <p:nvPr/>
        </p:nvSpPr>
        <p:spPr>
          <a:xfrm>
            <a:off x="19812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strella de 5 puntas 17"/>
          <p:cNvSpPr/>
          <p:nvPr/>
        </p:nvSpPr>
        <p:spPr>
          <a:xfrm>
            <a:off x="32004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strella de 5 puntas 18"/>
          <p:cNvSpPr/>
          <p:nvPr/>
        </p:nvSpPr>
        <p:spPr>
          <a:xfrm>
            <a:off x="27432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Estrella de 5 puntas 21"/>
          <p:cNvSpPr/>
          <p:nvPr/>
        </p:nvSpPr>
        <p:spPr>
          <a:xfrm>
            <a:off x="41148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strella de 5 puntas 22"/>
          <p:cNvSpPr/>
          <p:nvPr/>
        </p:nvSpPr>
        <p:spPr>
          <a:xfrm>
            <a:off x="39624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Estrella de 5 puntas 23"/>
          <p:cNvSpPr/>
          <p:nvPr/>
        </p:nvSpPr>
        <p:spPr>
          <a:xfrm>
            <a:off x="37338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Estrella de 5 puntas 24"/>
          <p:cNvSpPr/>
          <p:nvPr/>
        </p:nvSpPr>
        <p:spPr>
          <a:xfrm>
            <a:off x="35814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Estrella de 5 puntas 25"/>
          <p:cNvSpPr/>
          <p:nvPr/>
        </p:nvSpPr>
        <p:spPr>
          <a:xfrm>
            <a:off x="43434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Estrella de 5 puntas 26"/>
          <p:cNvSpPr/>
          <p:nvPr/>
        </p:nvSpPr>
        <p:spPr>
          <a:xfrm>
            <a:off x="44958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Estrella de 5 puntas 27"/>
          <p:cNvSpPr/>
          <p:nvPr/>
        </p:nvSpPr>
        <p:spPr>
          <a:xfrm>
            <a:off x="46482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Estrella de 5 puntas 28"/>
          <p:cNvSpPr/>
          <p:nvPr/>
        </p:nvSpPr>
        <p:spPr>
          <a:xfrm>
            <a:off x="48006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Estrella de 5 puntas 29"/>
          <p:cNvSpPr/>
          <p:nvPr/>
        </p:nvSpPr>
        <p:spPr>
          <a:xfrm>
            <a:off x="49530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Estrella de 5 puntas 30"/>
          <p:cNvSpPr/>
          <p:nvPr/>
        </p:nvSpPr>
        <p:spPr>
          <a:xfrm>
            <a:off x="51816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Estrella de 5 puntas 31"/>
          <p:cNvSpPr/>
          <p:nvPr/>
        </p:nvSpPr>
        <p:spPr>
          <a:xfrm>
            <a:off x="53340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Estrella de 5 puntas 32"/>
          <p:cNvSpPr/>
          <p:nvPr/>
        </p:nvSpPr>
        <p:spPr>
          <a:xfrm>
            <a:off x="54864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Estrella de 5 puntas 33"/>
          <p:cNvSpPr/>
          <p:nvPr/>
        </p:nvSpPr>
        <p:spPr>
          <a:xfrm>
            <a:off x="56388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strella de 5 puntas 34"/>
          <p:cNvSpPr/>
          <p:nvPr/>
        </p:nvSpPr>
        <p:spPr>
          <a:xfrm>
            <a:off x="57912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Estrella de 5 puntas 35"/>
          <p:cNvSpPr/>
          <p:nvPr/>
        </p:nvSpPr>
        <p:spPr>
          <a:xfrm>
            <a:off x="59436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Estrella de 5 puntas 36"/>
          <p:cNvSpPr/>
          <p:nvPr/>
        </p:nvSpPr>
        <p:spPr>
          <a:xfrm>
            <a:off x="6096000" y="3581400"/>
            <a:ext cx="152400" cy="1524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ticario">
  <a:themeElements>
    <a:clrScheme name="Chincheta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Boticario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oticari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893</TotalTime>
  <Words>680</Words>
  <Application>Microsoft Office PowerPoint</Application>
  <PresentationFormat>Presentación en pantalla (4:3)</PresentationFormat>
  <Paragraphs>204</Paragraphs>
  <Slides>35</Slides>
  <Notes>33</Notes>
  <HiddenSlides>0</HiddenSlides>
  <MMClips>0</MMClips>
  <ScaleCrop>false</ScaleCrop>
  <HeadingPairs>
    <vt:vector size="4" baseType="variant">
      <vt:variant>
        <vt:lpstr>Plantilla de diseño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Boticario</vt:lpstr>
      <vt:lpstr>Para inclinar la balanza hacia la izquierda</vt:lpstr>
      <vt:lpstr>Diapositiva 2</vt:lpstr>
      <vt:lpstr>Diapositiva 3</vt:lpstr>
      <vt:lpstr>procedimiento</vt:lpstr>
      <vt:lpstr>Procedimiento</vt:lpstr>
      <vt:lpstr>procedimiento</vt:lpstr>
      <vt:lpstr>Diapositiva 7</vt:lpstr>
      <vt:lpstr>Diapositiva 8</vt:lpstr>
      <vt:lpstr>procedimiento</vt:lpstr>
      <vt:lpstr>Diapositiva 10</vt:lpstr>
      <vt:lpstr>procedimiento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</vt:vector>
  </TitlesOfParts>
  <Company>I.T.A.M.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Cuando sale el sol</dc:title>
  <dc:creator>DANIELA PHILIPSON GARCIA</dc:creator>
  <cp:lastModifiedBy>MONICA MELTIS VEJAR</cp:lastModifiedBy>
  <cp:revision>44</cp:revision>
  <dcterms:created xsi:type="dcterms:W3CDTF">2013-04-15T21:22:06Z</dcterms:created>
  <dcterms:modified xsi:type="dcterms:W3CDTF">2013-04-15T22:18:27Z</dcterms:modified>
</cp:coreProperties>
</file>